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5"/>
  </p:sldMasterIdLst>
  <p:notesMasterIdLst>
    <p:notesMasterId r:id="rId28"/>
  </p:notesMasterIdLst>
  <p:handoutMasterIdLst>
    <p:handoutMasterId r:id="rId29"/>
  </p:handoutMasterIdLst>
  <p:sldIdLst>
    <p:sldId id="309" r:id="rId6"/>
    <p:sldId id="313" r:id="rId7"/>
    <p:sldId id="335" r:id="rId8"/>
    <p:sldId id="316" r:id="rId9"/>
    <p:sldId id="317" r:id="rId10"/>
    <p:sldId id="325" r:id="rId11"/>
    <p:sldId id="328" r:id="rId12"/>
    <p:sldId id="329" r:id="rId13"/>
    <p:sldId id="330" r:id="rId14"/>
    <p:sldId id="318" r:id="rId15"/>
    <p:sldId id="332" r:id="rId16"/>
    <p:sldId id="331" r:id="rId17"/>
    <p:sldId id="333" r:id="rId18"/>
    <p:sldId id="324" r:id="rId19"/>
    <p:sldId id="334" r:id="rId20"/>
    <p:sldId id="336" r:id="rId21"/>
    <p:sldId id="320" r:id="rId22"/>
    <p:sldId id="343" r:id="rId23"/>
    <p:sldId id="344" r:id="rId24"/>
    <p:sldId id="345" r:id="rId25"/>
    <p:sldId id="340" r:id="rId26"/>
    <p:sldId id="322" r:id="rId2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BC33"/>
    <a:srgbClr val="5859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0" autoAdjust="0"/>
  </p:normalViewPr>
  <p:slideViewPr>
    <p:cSldViewPr snapToGrid="0">
      <p:cViewPr>
        <p:scale>
          <a:sx n="110" d="100"/>
          <a:sy n="110" d="100"/>
        </p:scale>
        <p:origin x="624" y="2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F6F07-84E9-45BA-90BE-2B46894F7863}" type="doc">
      <dgm:prSet loTypeId="urn:microsoft.com/office/officeart/2005/8/layout/process1" loCatId="process" qsTypeId="urn:microsoft.com/office/officeart/2005/8/quickstyle/simple1" qsCatId="simple" csTypeId="urn:microsoft.com/office/officeart/2005/8/colors/colorful4" csCatId="colorful" phldr="1"/>
      <dgm:spPr/>
    </dgm:pt>
    <dgm:pt modelId="{41126B21-AAE7-405C-85C2-FE2557EA09B3}">
      <dgm:prSet phldrT="[Text]" custT="1"/>
      <dgm:spPr>
        <a:solidFill>
          <a:schemeClr val="accent1">
            <a:lumMod val="75000"/>
          </a:schemeClr>
        </a:solidFill>
      </dgm:spPr>
      <dgm:t>
        <a:bodyPr/>
        <a:lstStyle/>
        <a:p>
          <a:r>
            <a:rPr lang="hr-HR" sz="1800" dirty="0"/>
            <a:t>OBJAVA NATJEČAJA</a:t>
          </a:r>
          <a:endParaRPr lang="en-US" sz="1800" dirty="0"/>
        </a:p>
      </dgm:t>
    </dgm:pt>
    <dgm:pt modelId="{7B66637F-CFE3-4AFB-B9F0-3FE472B10927}" type="parTrans" cxnId="{677B856A-AE7C-4EF9-88CD-DF7F64AE64EF}">
      <dgm:prSet/>
      <dgm:spPr/>
      <dgm:t>
        <a:bodyPr/>
        <a:lstStyle/>
        <a:p>
          <a:endParaRPr lang="en-US"/>
        </a:p>
      </dgm:t>
    </dgm:pt>
    <dgm:pt modelId="{59002AAB-6153-4DEB-816E-A707E9B11D52}" type="sibTrans" cxnId="{677B856A-AE7C-4EF9-88CD-DF7F64AE64EF}">
      <dgm:prSet/>
      <dgm:spPr>
        <a:solidFill>
          <a:srgbClr val="00B0F0"/>
        </a:solidFill>
      </dgm:spPr>
      <dgm:t>
        <a:bodyPr/>
        <a:lstStyle/>
        <a:p>
          <a:endParaRPr lang="en-US" dirty="0">
            <a:solidFill>
              <a:srgbClr val="00B0F0"/>
            </a:solidFill>
          </a:endParaRPr>
        </a:p>
      </dgm:t>
    </dgm:pt>
    <dgm:pt modelId="{834D9BC1-28D9-4560-9E4A-89A030436D15}">
      <dgm:prSet phldrT="[Text]" custT="1"/>
      <dgm:spPr>
        <a:solidFill>
          <a:schemeClr val="accent1">
            <a:lumMod val="75000"/>
          </a:schemeClr>
        </a:solidFill>
      </dgm:spPr>
      <dgm:t>
        <a:bodyPr/>
        <a:lstStyle/>
        <a:p>
          <a:r>
            <a:rPr lang="hr-HR" sz="1800" dirty="0"/>
            <a:t>POSTUPAK DODJELE POTPORE</a:t>
          </a:r>
          <a:endParaRPr lang="en-US" sz="1800" dirty="0"/>
        </a:p>
      </dgm:t>
    </dgm:pt>
    <dgm:pt modelId="{1A741E09-31B4-4E69-921A-F91111680E25}" type="parTrans" cxnId="{4AE38EC5-D3AA-4746-B1F1-33EB84E4DE3A}">
      <dgm:prSet/>
      <dgm:spPr/>
      <dgm:t>
        <a:bodyPr/>
        <a:lstStyle/>
        <a:p>
          <a:endParaRPr lang="en-US"/>
        </a:p>
      </dgm:t>
    </dgm:pt>
    <dgm:pt modelId="{AD917233-9A82-4BE2-A667-DE87E4B5A71F}" type="sibTrans" cxnId="{4AE38EC5-D3AA-4746-B1F1-33EB84E4DE3A}">
      <dgm:prSet/>
      <dgm:spPr>
        <a:solidFill>
          <a:srgbClr val="00B0F0"/>
        </a:solidFill>
      </dgm:spPr>
      <dgm:t>
        <a:bodyPr/>
        <a:lstStyle/>
        <a:p>
          <a:endParaRPr lang="en-US" dirty="0"/>
        </a:p>
      </dgm:t>
    </dgm:pt>
    <dgm:pt modelId="{A7EE6395-4923-4DC4-9872-05D5B19BD589}">
      <dgm:prSet phldrT="[Text]" custT="1"/>
      <dgm:spPr>
        <a:solidFill>
          <a:schemeClr val="accent1">
            <a:lumMod val="75000"/>
          </a:schemeClr>
        </a:solidFill>
      </dgm:spPr>
      <dgm:t>
        <a:bodyPr/>
        <a:lstStyle/>
        <a:p>
          <a:r>
            <a:rPr lang="hr-HR" sz="1800" dirty="0"/>
            <a:t>POSTUPAK PROVEDBE</a:t>
          </a:r>
        </a:p>
        <a:p>
          <a:r>
            <a:rPr lang="hr-HR" sz="1800" dirty="0"/>
            <a:t>PROJEKTA</a:t>
          </a:r>
          <a:endParaRPr lang="en-US" sz="1800" dirty="0"/>
        </a:p>
      </dgm:t>
    </dgm:pt>
    <dgm:pt modelId="{593C9707-C6AC-45FE-AAA5-39E00AF35939}" type="parTrans" cxnId="{C1DE941F-22A0-4F07-9FB4-461C388BA47B}">
      <dgm:prSet/>
      <dgm:spPr/>
      <dgm:t>
        <a:bodyPr/>
        <a:lstStyle/>
        <a:p>
          <a:endParaRPr lang="en-US"/>
        </a:p>
      </dgm:t>
    </dgm:pt>
    <dgm:pt modelId="{F84070C5-30AB-4575-996C-52C8AA704650}" type="sibTrans" cxnId="{C1DE941F-22A0-4F07-9FB4-461C388BA47B}">
      <dgm:prSet/>
      <dgm:spPr>
        <a:solidFill>
          <a:srgbClr val="00B0F0"/>
        </a:solidFill>
      </dgm:spPr>
      <dgm:t>
        <a:bodyPr/>
        <a:lstStyle/>
        <a:p>
          <a:endParaRPr lang="en-US" dirty="0"/>
        </a:p>
      </dgm:t>
    </dgm:pt>
    <dgm:pt modelId="{326FBEA8-9B37-433F-A877-83FDF17FFDB3}">
      <dgm:prSet custT="1"/>
      <dgm:spPr>
        <a:solidFill>
          <a:schemeClr val="accent1">
            <a:lumMod val="75000"/>
          </a:schemeClr>
        </a:solidFill>
      </dgm:spPr>
      <dgm:t>
        <a:bodyPr/>
        <a:lstStyle/>
        <a:p>
          <a:r>
            <a:rPr lang="hr-HR" sz="1800" dirty="0"/>
            <a:t>PETOGODIŠNJE RAZDOBLJE NAKON KONAČNE ISPLATE</a:t>
          </a:r>
          <a:endParaRPr lang="en-US" sz="1800" dirty="0"/>
        </a:p>
      </dgm:t>
    </dgm:pt>
    <dgm:pt modelId="{269D7047-7B67-4828-8201-DCA47F40BA8E}" type="parTrans" cxnId="{C6DD4D79-5DB5-4CB5-B67D-7DABD61FAA98}">
      <dgm:prSet/>
      <dgm:spPr/>
      <dgm:t>
        <a:bodyPr/>
        <a:lstStyle/>
        <a:p>
          <a:endParaRPr lang="en-US"/>
        </a:p>
      </dgm:t>
    </dgm:pt>
    <dgm:pt modelId="{313E9238-F259-40C5-9711-03620A4E9358}" type="sibTrans" cxnId="{C6DD4D79-5DB5-4CB5-B67D-7DABD61FAA98}">
      <dgm:prSet/>
      <dgm:spPr/>
      <dgm:t>
        <a:bodyPr/>
        <a:lstStyle/>
        <a:p>
          <a:endParaRPr lang="en-US"/>
        </a:p>
      </dgm:t>
    </dgm:pt>
    <dgm:pt modelId="{DC68960A-BD21-4612-8747-6E900B8A896E}" type="pres">
      <dgm:prSet presAssocID="{718F6F07-84E9-45BA-90BE-2B46894F7863}" presName="Name0" presStyleCnt="0">
        <dgm:presLayoutVars>
          <dgm:dir/>
          <dgm:resizeHandles val="exact"/>
        </dgm:presLayoutVars>
      </dgm:prSet>
      <dgm:spPr/>
    </dgm:pt>
    <dgm:pt modelId="{0B93BE83-281A-42A3-9329-2904CCDE6931}" type="pres">
      <dgm:prSet presAssocID="{41126B21-AAE7-405C-85C2-FE2557EA09B3}" presName="node" presStyleLbl="node1" presStyleIdx="0" presStyleCnt="4" custScaleX="198978" custScaleY="107575" custLinFactX="19550" custLinFactY="-12690" custLinFactNeighborX="100000" custLinFactNeighborY="-100000">
        <dgm:presLayoutVars>
          <dgm:bulletEnabled val="1"/>
        </dgm:presLayoutVars>
      </dgm:prSet>
      <dgm:spPr/>
      <dgm:t>
        <a:bodyPr/>
        <a:lstStyle/>
        <a:p>
          <a:endParaRPr lang="en-US"/>
        </a:p>
      </dgm:t>
    </dgm:pt>
    <dgm:pt modelId="{ACFDC718-BFAE-489A-AF53-3066182DC1B7}" type="pres">
      <dgm:prSet presAssocID="{59002AAB-6153-4DEB-816E-A707E9B11D52}" presName="sibTrans" presStyleLbl="sibTrans2D1" presStyleIdx="0" presStyleCnt="3" custScaleX="118745" custLinFactNeighborX="48690" custLinFactNeighborY="-3223"/>
      <dgm:spPr/>
      <dgm:t>
        <a:bodyPr/>
        <a:lstStyle/>
        <a:p>
          <a:endParaRPr lang="en-US"/>
        </a:p>
      </dgm:t>
    </dgm:pt>
    <dgm:pt modelId="{2BAB507C-16F4-4726-AAC5-5509E74C0213}" type="pres">
      <dgm:prSet presAssocID="{59002AAB-6153-4DEB-816E-A707E9B11D52}" presName="connectorText" presStyleLbl="sibTrans2D1" presStyleIdx="0" presStyleCnt="3"/>
      <dgm:spPr/>
      <dgm:t>
        <a:bodyPr/>
        <a:lstStyle/>
        <a:p>
          <a:endParaRPr lang="en-US"/>
        </a:p>
      </dgm:t>
    </dgm:pt>
    <dgm:pt modelId="{CEE71EBF-4AC5-4018-9429-5AA9A3DD6860}" type="pres">
      <dgm:prSet presAssocID="{834D9BC1-28D9-4560-9E4A-89A030436D15}" presName="node" presStyleLbl="node1" presStyleIdx="1" presStyleCnt="4" custScaleX="240707" custScaleY="172981" custLinFactX="3706" custLinFactNeighborX="100000" custLinFactNeighborY="80537">
        <dgm:presLayoutVars>
          <dgm:bulletEnabled val="1"/>
        </dgm:presLayoutVars>
      </dgm:prSet>
      <dgm:spPr/>
      <dgm:t>
        <a:bodyPr/>
        <a:lstStyle/>
        <a:p>
          <a:endParaRPr lang="en-US"/>
        </a:p>
      </dgm:t>
    </dgm:pt>
    <dgm:pt modelId="{9CED7B2A-A02E-482C-B06D-A29FD88B521A}" type="pres">
      <dgm:prSet presAssocID="{AD917233-9A82-4BE2-A667-DE87E4B5A71F}" presName="sibTrans" presStyleLbl="sibTrans2D1" presStyleIdx="1" presStyleCnt="3" custScaleX="128395" custLinFactNeighborX="-46737" custLinFactNeighborY="-9935"/>
      <dgm:spPr/>
      <dgm:t>
        <a:bodyPr/>
        <a:lstStyle/>
        <a:p>
          <a:endParaRPr lang="en-US"/>
        </a:p>
      </dgm:t>
    </dgm:pt>
    <dgm:pt modelId="{1504FC7C-9830-413E-89FF-1509E8FB5D61}" type="pres">
      <dgm:prSet presAssocID="{AD917233-9A82-4BE2-A667-DE87E4B5A71F}" presName="connectorText" presStyleLbl="sibTrans2D1" presStyleIdx="1" presStyleCnt="3"/>
      <dgm:spPr/>
      <dgm:t>
        <a:bodyPr/>
        <a:lstStyle/>
        <a:p>
          <a:endParaRPr lang="en-US"/>
        </a:p>
      </dgm:t>
    </dgm:pt>
    <dgm:pt modelId="{D5BB090C-ADF2-41A7-87C5-4B449119E891}" type="pres">
      <dgm:prSet presAssocID="{A7EE6395-4923-4DC4-9872-05D5B19BD589}" presName="node" presStyleLbl="node1" presStyleIdx="2" presStyleCnt="4" custScaleX="190540" custScaleY="113471" custLinFactY="-24075" custLinFactNeighborX="-12895" custLinFactNeighborY="-100000">
        <dgm:presLayoutVars>
          <dgm:bulletEnabled val="1"/>
        </dgm:presLayoutVars>
      </dgm:prSet>
      <dgm:spPr/>
      <dgm:t>
        <a:bodyPr/>
        <a:lstStyle/>
        <a:p>
          <a:endParaRPr lang="en-US"/>
        </a:p>
      </dgm:t>
    </dgm:pt>
    <dgm:pt modelId="{C56FF46D-5C9E-4EFD-BADC-5EF754D49930}" type="pres">
      <dgm:prSet presAssocID="{F84070C5-30AB-4575-996C-52C8AA704650}" presName="sibTrans" presStyleLbl="sibTrans2D1" presStyleIdx="2" presStyleCnt="3" custScaleX="140026" custLinFactNeighborX="72983" custLinFactNeighborY="-7391"/>
      <dgm:spPr/>
      <dgm:t>
        <a:bodyPr/>
        <a:lstStyle/>
        <a:p>
          <a:endParaRPr lang="en-US"/>
        </a:p>
      </dgm:t>
    </dgm:pt>
    <dgm:pt modelId="{38070314-EBC9-4CB5-9C0D-12E11EBFDE55}" type="pres">
      <dgm:prSet presAssocID="{F84070C5-30AB-4575-996C-52C8AA704650}" presName="connectorText" presStyleLbl="sibTrans2D1" presStyleIdx="2" presStyleCnt="3"/>
      <dgm:spPr/>
      <dgm:t>
        <a:bodyPr/>
        <a:lstStyle/>
        <a:p>
          <a:endParaRPr lang="en-US"/>
        </a:p>
      </dgm:t>
    </dgm:pt>
    <dgm:pt modelId="{B774FA76-005C-43C4-AC1C-77F4D3EA3EA7}" type="pres">
      <dgm:prSet presAssocID="{326FBEA8-9B37-433F-A877-83FDF17FFDB3}" presName="node" presStyleLbl="node1" presStyleIdx="3" presStyleCnt="4" custScaleX="231784" custScaleY="174030" custLinFactX="-23319" custLinFactNeighborX="-100000" custLinFactNeighborY="80448">
        <dgm:presLayoutVars>
          <dgm:bulletEnabled val="1"/>
        </dgm:presLayoutVars>
      </dgm:prSet>
      <dgm:spPr/>
      <dgm:t>
        <a:bodyPr/>
        <a:lstStyle/>
        <a:p>
          <a:endParaRPr lang="en-US"/>
        </a:p>
      </dgm:t>
    </dgm:pt>
  </dgm:ptLst>
  <dgm:cxnLst>
    <dgm:cxn modelId="{44285CE0-9BB3-4C8B-83E0-85156C924B18}" type="presOf" srcId="{AD917233-9A82-4BE2-A667-DE87E4B5A71F}" destId="{1504FC7C-9830-413E-89FF-1509E8FB5D61}" srcOrd="1" destOrd="0" presId="urn:microsoft.com/office/officeart/2005/8/layout/process1"/>
    <dgm:cxn modelId="{9BA5DD26-5640-416E-95B0-86F47A91C9C1}" type="presOf" srcId="{41126B21-AAE7-405C-85C2-FE2557EA09B3}" destId="{0B93BE83-281A-42A3-9329-2904CCDE6931}" srcOrd="0" destOrd="0" presId="urn:microsoft.com/office/officeart/2005/8/layout/process1"/>
    <dgm:cxn modelId="{89DE20F0-3EFB-499A-9E52-28970B4E6B79}" type="presOf" srcId="{834D9BC1-28D9-4560-9E4A-89A030436D15}" destId="{CEE71EBF-4AC5-4018-9429-5AA9A3DD6860}" srcOrd="0" destOrd="0" presId="urn:microsoft.com/office/officeart/2005/8/layout/process1"/>
    <dgm:cxn modelId="{4AE38EC5-D3AA-4746-B1F1-33EB84E4DE3A}" srcId="{718F6F07-84E9-45BA-90BE-2B46894F7863}" destId="{834D9BC1-28D9-4560-9E4A-89A030436D15}" srcOrd="1" destOrd="0" parTransId="{1A741E09-31B4-4E69-921A-F91111680E25}" sibTransId="{AD917233-9A82-4BE2-A667-DE87E4B5A71F}"/>
    <dgm:cxn modelId="{464F8102-C36D-4CE4-A953-83A77A454A5F}" type="presOf" srcId="{AD917233-9A82-4BE2-A667-DE87E4B5A71F}" destId="{9CED7B2A-A02E-482C-B06D-A29FD88B521A}" srcOrd="0" destOrd="0" presId="urn:microsoft.com/office/officeart/2005/8/layout/process1"/>
    <dgm:cxn modelId="{5F65FA63-4E77-438E-BD6F-F1E095D1F157}" type="presOf" srcId="{326FBEA8-9B37-433F-A877-83FDF17FFDB3}" destId="{B774FA76-005C-43C4-AC1C-77F4D3EA3EA7}" srcOrd="0" destOrd="0" presId="urn:microsoft.com/office/officeart/2005/8/layout/process1"/>
    <dgm:cxn modelId="{6295F70F-3797-4699-8D52-6FF3ACF951D0}" type="presOf" srcId="{F84070C5-30AB-4575-996C-52C8AA704650}" destId="{C56FF46D-5C9E-4EFD-BADC-5EF754D49930}" srcOrd="0" destOrd="0" presId="urn:microsoft.com/office/officeart/2005/8/layout/process1"/>
    <dgm:cxn modelId="{677B856A-AE7C-4EF9-88CD-DF7F64AE64EF}" srcId="{718F6F07-84E9-45BA-90BE-2B46894F7863}" destId="{41126B21-AAE7-405C-85C2-FE2557EA09B3}" srcOrd="0" destOrd="0" parTransId="{7B66637F-CFE3-4AFB-B9F0-3FE472B10927}" sibTransId="{59002AAB-6153-4DEB-816E-A707E9B11D52}"/>
    <dgm:cxn modelId="{C1DE941F-22A0-4F07-9FB4-461C388BA47B}" srcId="{718F6F07-84E9-45BA-90BE-2B46894F7863}" destId="{A7EE6395-4923-4DC4-9872-05D5B19BD589}" srcOrd="2" destOrd="0" parTransId="{593C9707-C6AC-45FE-AAA5-39E00AF35939}" sibTransId="{F84070C5-30AB-4575-996C-52C8AA704650}"/>
    <dgm:cxn modelId="{3180A468-AEE2-4ABE-B0F7-FB4974AF6B16}" type="presOf" srcId="{718F6F07-84E9-45BA-90BE-2B46894F7863}" destId="{DC68960A-BD21-4612-8747-6E900B8A896E}" srcOrd="0" destOrd="0" presId="urn:microsoft.com/office/officeart/2005/8/layout/process1"/>
    <dgm:cxn modelId="{DC4DDA9D-55C2-4A39-B704-F5720811C3D4}" type="presOf" srcId="{F84070C5-30AB-4575-996C-52C8AA704650}" destId="{38070314-EBC9-4CB5-9C0D-12E11EBFDE55}" srcOrd="1" destOrd="0" presId="urn:microsoft.com/office/officeart/2005/8/layout/process1"/>
    <dgm:cxn modelId="{F20A445D-2D3B-403A-93A1-CC060C04A61F}" type="presOf" srcId="{59002AAB-6153-4DEB-816E-A707E9B11D52}" destId="{2BAB507C-16F4-4726-AAC5-5509E74C0213}" srcOrd="1" destOrd="0" presId="urn:microsoft.com/office/officeart/2005/8/layout/process1"/>
    <dgm:cxn modelId="{5C3BA12C-FB6E-470E-8B08-AF711BF56D00}" type="presOf" srcId="{A7EE6395-4923-4DC4-9872-05D5B19BD589}" destId="{D5BB090C-ADF2-41A7-87C5-4B449119E891}" srcOrd="0" destOrd="0" presId="urn:microsoft.com/office/officeart/2005/8/layout/process1"/>
    <dgm:cxn modelId="{8FFC6E5F-EB5C-4C83-B583-E93D8C8FD0E3}" type="presOf" srcId="{59002AAB-6153-4DEB-816E-A707E9B11D52}" destId="{ACFDC718-BFAE-489A-AF53-3066182DC1B7}" srcOrd="0" destOrd="0" presId="urn:microsoft.com/office/officeart/2005/8/layout/process1"/>
    <dgm:cxn modelId="{C6DD4D79-5DB5-4CB5-B67D-7DABD61FAA98}" srcId="{718F6F07-84E9-45BA-90BE-2B46894F7863}" destId="{326FBEA8-9B37-433F-A877-83FDF17FFDB3}" srcOrd="3" destOrd="0" parTransId="{269D7047-7B67-4828-8201-DCA47F40BA8E}" sibTransId="{313E9238-F259-40C5-9711-03620A4E9358}"/>
    <dgm:cxn modelId="{9CC97073-4CF4-43AC-9ABE-42B62ECBAAA9}" type="presParOf" srcId="{DC68960A-BD21-4612-8747-6E900B8A896E}" destId="{0B93BE83-281A-42A3-9329-2904CCDE6931}" srcOrd="0" destOrd="0" presId="urn:microsoft.com/office/officeart/2005/8/layout/process1"/>
    <dgm:cxn modelId="{CF32A99D-CD98-4C20-A2F9-7E943FBD17A0}" type="presParOf" srcId="{DC68960A-BD21-4612-8747-6E900B8A896E}" destId="{ACFDC718-BFAE-489A-AF53-3066182DC1B7}" srcOrd="1" destOrd="0" presId="urn:microsoft.com/office/officeart/2005/8/layout/process1"/>
    <dgm:cxn modelId="{B192DA62-09B0-444F-B7BA-7B41B14B0BCF}" type="presParOf" srcId="{ACFDC718-BFAE-489A-AF53-3066182DC1B7}" destId="{2BAB507C-16F4-4726-AAC5-5509E74C0213}" srcOrd="0" destOrd="0" presId="urn:microsoft.com/office/officeart/2005/8/layout/process1"/>
    <dgm:cxn modelId="{1F070A5D-1981-4288-A4FB-B4D5361E8BDE}" type="presParOf" srcId="{DC68960A-BD21-4612-8747-6E900B8A896E}" destId="{CEE71EBF-4AC5-4018-9429-5AA9A3DD6860}" srcOrd="2" destOrd="0" presId="urn:microsoft.com/office/officeart/2005/8/layout/process1"/>
    <dgm:cxn modelId="{1D932A4D-DA1D-4750-9BD4-8533AD8E33E1}" type="presParOf" srcId="{DC68960A-BD21-4612-8747-6E900B8A896E}" destId="{9CED7B2A-A02E-482C-B06D-A29FD88B521A}" srcOrd="3" destOrd="0" presId="urn:microsoft.com/office/officeart/2005/8/layout/process1"/>
    <dgm:cxn modelId="{79BBB120-C63A-4FFC-AAA3-4D5A02801B58}" type="presParOf" srcId="{9CED7B2A-A02E-482C-B06D-A29FD88B521A}" destId="{1504FC7C-9830-413E-89FF-1509E8FB5D61}" srcOrd="0" destOrd="0" presId="urn:microsoft.com/office/officeart/2005/8/layout/process1"/>
    <dgm:cxn modelId="{AEFF363A-9C7A-4E85-8B85-D02C94FE2E27}" type="presParOf" srcId="{DC68960A-BD21-4612-8747-6E900B8A896E}" destId="{D5BB090C-ADF2-41A7-87C5-4B449119E891}" srcOrd="4" destOrd="0" presId="urn:microsoft.com/office/officeart/2005/8/layout/process1"/>
    <dgm:cxn modelId="{A145CA60-9249-4181-9B6C-D1D310601996}" type="presParOf" srcId="{DC68960A-BD21-4612-8747-6E900B8A896E}" destId="{C56FF46D-5C9E-4EFD-BADC-5EF754D49930}" srcOrd="5" destOrd="0" presId="urn:microsoft.com/office/officeart/2005/8/layout/process1"/>
    <dgm:cxn modelId="{CA03E737-06EF-4992-8C06-4640CE82D11F}" type="presParOf" srcId="{C56FF46D-5C9E-4EFD-BADC-5EF754D49930}" destId="{38070314-EBC9-4CB5-9C0D-12E11EBFDE55}" srcOrd="0" destOrd="0" presId="urn:microsoft.com/office/officeart/2005/8/layout/process1"/>
    <dgm:cxn modelId="{FED5F476-5350-41C7-A554-E1A9F9376A10}" type="presParOf" srcId="{DC68960A-BD21-4612-8747-6E900B8A896E}" destId="{B774FA76-005C-43C4-AC1C-77F4D3EA3EA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3BE83-281A-42A3-9329-2904CCDE6931}">
      <dsp:nvSpPr>
        <dsp:cNvPr id="0" name=""/>
        <dsp:cNvSpPr/>
      </dsp:nvSpPr>
      <dsp:spPr>
        <a:xfrm>
          <a:off x="655912" y="821963"/>
          <a:ext cx="2424151" cy="859959"/>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kern="1200" dirty="0"/>
            <a:t>OBJAVA NATJEČAJA</a:t>
          </a:r>
          <a:endParaRPr lang="en-US" sz="1800" kern="1200" dirty="0"/>
        </a:p>
      </dsp:txBody>
      <dsp:txXfrm>
        <a:off x="681099" y="847150"/>
        <a:ext cx="2373777" cy="809585"/>
      </dsp:txXfrm>
    </dsp:sp>
    <dsp:sp modelId="{ACFDC718-BFAE-489A-AF53-3066182DC1B7}">
      <dsp:nvSpPr>
        <dsp:cNvPr id="0" name=""/>
        <dsp:cNvSpPr/>
      </dsp:nvSpPr>
      <dsp:spPr>
        <a:xfrm rot="1662174">
          <a:off x="3050482" y="1739102"/>
          <a:ext cx="573017" cy="30213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solidFill>
              <a:srgbClr val="00B0F0"/>
            </a:solidFill>
          </a:endParaRPr>
        </a:p>
      </dsp:txBody>
      <dsp:txXfrm>
        <a:off x="3055677" y="1778461"/>
        <a:ext cx="482376" cy="181282"/>
      </dsp:txXfrm>
    </dsp:sp>
    <dsp:sp modelId="{CEE71EBF-4AC5-4018-9429-5AA9A3DD6860}">
      <dsp:nvSpPr>
        <dsp:cNvPr id="0" name=""/>
        <dsp:cNvSpPr/>
      </dsp:nvSpPr>
      <dsp:spPr>
        <a:xfrm>
          <a:off x="3343512" y="2105198"/>
          <a:ext cx="2932535" cy="1382817"/>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kern="1200" dirty="0"/>
            <a:t>POSTUPAK DODJELE POTPORE</a:t>
          </a:r>
          <a:endParaRPr lang="en-US" sz="1800" kern="1200" dirty="0"/>
        </a:p>
      </dsp:txBody>
      <dsp:txXfrm>
        <a:off x="3384013" y="2145699"/>
        <a:ext cx="2851533" cy="1301815"/>
      </dsp:txXfrm>
    </dsp:sp>
    <dsp:sp modelId="{9CED7B2A-A02E-482C-B06D-A29FD88B521A}">
      <dsp:nvSpPr>
        <dsp:cNvPr id="0" name=""/>
        <dsp:cNvSpPr/>
      </dsp:nvSpPr>
      <dsp:spPr>
        <a:xfrm rot="19695851">
          <a:off x="5787806" y="1671390"/>
          <a:ext cx="634850" cy="30213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5794582" y="1755657"/>
        <a:ext cx="544209" cy="181282"/>
      </dsp:txXfrm>
    </dsp:sp>
    <dsp:sp modelId="{D5BB090C-ADF2-41A7-87C5-4B449119E891}">
      <dsp:nvSpPr>
        <dsp:cNvPr id="0" name=""/>
        <dsp:cNvSpPr/>
      </dsp:nvSpPr>
      <dsp:spPr>
        <a:xfrm>
          <a:off x="6293792" y="707384"/>
          <a:ext cx="2321350" cy="907092"/>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kern="1200" dirty="0"/>
            <a:t>POSTUPAK PROVEDBE</a:t>
          </a:r>
        </a:p>
        <a:p>
          <a:pPr lvl="0" algn="ctr" defTabSz="800100">
            <a:lnSpc>
              <a:spcPct val="90000"/>
            </a:lnSpc>
            <a:spcBef>
              <a:spcPct val="0"/>
            </a:spcBef>
            <a:spcAft>
              <a:spcPct val="35000"/>
            </a:spcAft>
          </a:pPr>
          <a:r>
            <a:rPr lang="hr-HR" sz="1800" kern="1200" dirty="0"/>
            <a:t>PROJEKTA</a:t>
          </a:r>
          <a:endParaRPr lang="en-US" sz="1800" kern="1200" dirty="0"/>
        </a:p>
      </dsp:txBody>
      <dsp:txXfrm>
        <a:off x="6320360" y="733952"/>
        <a:ext cx="2268214" cy="853956"/>
      </dsp:txXfrm>
    </dsp:sp>
    <dsp:sp modelId="{C56FF46D-5C9E-4EFD-BADC-5EF754D49930}">
      <dsp:nvSpPr>
        <dsp:cNvPr id="0" name=""/>
        <dsp:cNvSpPr/>
      </dsp:nvSpPr>
      <dsp:spPr>
        <a:xfrm rot="2008396">
          <a:off x="8532650" y="1691272"/>
          <a:ext cx="653694" cy="30213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8540167" y="1726704"/>
        <a:ext cx="563053" cy="181282"/>
      </dsp:txXfrm>
    </dsp:sp>
    <dsp:sp modelId="{B774FA76-005C-43C4-AC1C-77F4D3EA3EA7}">
      <dsp:nvSpPr>
        <dsp:cNvPr id="0" name=""/>
        <dsp:cNvSpPr/>
      </dsp:nvSpPr>
      <dsp:spPr>
        <a:xfrm>
          <a:off x="8515224" y="2100294"/>
          <a:ext cx="2823826" cy="1391203"/>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kern="1200" dirty="0"/>
            <a:t>PETOGODIŠNJE RAZDOBLJE NAKON KONAČNE ISPLATE</a:t>
          </a:r>
          <a:endParaRPr lang="en-US" sz="1800" kern="1200" dirty="0"/>
        </a:p>
      </dsp:txBody>
      <dsp:txXfrm>
        <a:off x="8555971" y="2141041"/>
        <a:ext cx="2742332" cy="13097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726B1C-3704-45A5-9B41-EE47BC5EC95F}" type="datetimeFigureOut">
              <a:rPr lang="hr-HR" smtClean="0"/>
              <a:t>27.4.2026.</a:t>
            </a:fld>
            <a:endParaRPr lang="hr-H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710233-A64C-4C35-B976-72824AF93757}" type="slidenum">
              <a:rPr lang="hr-HR" smtClean="0"/>
              <a:t>‹#›</a:t>
            </a:fld>
            <a:endParaRPr lang="hr-HR"/>
          </a:p>
        </p:txBody>
      </p:sp>
    </p:spTree>
    <p:extLst>
      <p:ext uri="{BB962C8B-B14F-4D97-AF65-F5344CB8AC3E}">
        <p14:creationId xmlns:p14="http://schemas.microsoft.com/office/powerpoint/2010/main" val="1033216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F8B5C-0C8E-4574-B32D-4ACC52531B20}" type="datetimeFigureOut">
              <a:rPr lang="hr-HR" smtClean="0"/>
              <a:t>27.4.2026.</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67284-6ABE-4C6C-A592-8A7C0CC75C23}" type="slidenum">
              <a:rPr lang="hr-HR" smtClean="0"/>
              <a:t>‹#›</a:t>
            </a:fld>
            <a:endParaRPr lang="hr-HR"/>
          </a:p>
        </p:txBody>
      </p:sp>
    </p:spTree>
    <p:extLst>
      <p:ext uri="{BB962C8B-B14F-4D97-AF65-F5344CB8AC3E}">
        <p14:creationId xmlns:p14="http://schemas.microsoft.com/office/powerpoint/2010/main" val="2153633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DB67284-6ABE-4C6C-A592-8A7C0CC75C23}" type="slidenum">
              <a:rPr lang="hr-HR" smtClean="0"/>
              <a:t>1</a:t>
            </a:fld>
            <a:endParaRPr lang="hr-HR" dirty="0"/>
          </a:p>
        </p:txBody>
      </p:sp>
    </p:spTree>
    <p:extLst>
      <p:ext uri="{BB962C8B-B14F-4D97-AF65-F5344CB8AC3E}">
        <p14:creationId xmlns:p14="http://schemas.microsoft.com/office/powerpoint/2010/main" val="2238774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DB67284-6ABE-4C6C-A592-8A7C0CC75C23}" type="slidenum">
              <a:rPr lang="hr-HR" smtClean="0"/>
              <a:t>10</a:t>
            </a:fld>
            <a:endParaRPr lang="hr-HR" dirty="0"/>
          </a:p>
        </p:txBody>
      </p:sp>
    </p:spTree>
    <p:extLst>
      <p:ext uri="{BB962C8B-B14F-4D97-AF65-F5344CB8AC3E}">
        <p14:creationId xmlns:p14="http://schemas.microsoft.com/office/powerpoint/2010/main" val="3649904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DB67284-6ABE-4C6C-A592-8A7C0CC75C23}" type="slidenum">
              <a:rPr lang="hr-HR" smtClean="0"/>
              <a:t>11</a:t>
            </a:fld>
            <a:endParaRPr lang="hr-HR" dirty="0"/>
          </a:p>
        </p:txBody>
      </p:sp>
    </p:spTree>
    <p:extLst>
      <p:ext uri="{BB962C8B-B14F-4D97-AF65-F5344CB8AC3E}">
        <p14:creationId xmlns:p14="http://schemas.microsoft.com/office/powerpoint/2010/main" val="1696871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DB67284-6ABE-4C6C-A592-8A7C0CC75C23}" type="slidenum">
              <a:rPr lang="hr-HR" smtClean="0"/>
              <a:t>12</a:t>
            </a:fld>
            <a:endParaRPr lang="hr-HR" dirty="0"/>
          </a:p>
        </p:txBody>
      </p:sp>
    </p:spTree>
    <p:extLst>
      <p:ext uri="{BB962C8B-B14F-4D97-AF65-F5344CB8AC3E}">
        <p14:creationId xmlns:p14="http://schemas.microsoft.com/office/powerpoint/2010/main" val="594371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DB67284-6ABE-4C6C-A592-8A7C0CC75C23}" type="slidenum">
              <a:rPr lang="hr-HR" smtClean="0"/>
              <a:t>13</a:t>
            </a:fld>
            <a:endParaRPr lang="hr-HR" dirty="0"/>
          </a:p>
        </p:txBody>
      </p:sp>
    </p:spTree>
    <p:extLst>
      <p:ext uri="{BB962C8B-B14F-4D97-AF65-F5344CB8AC3E}">
        <p14:creationId xmlns:p14="http://schemas.microsoft.com/office/powerpoint/2010/main" val="4291919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DB67284-6ABE-4C6C-A592-8A7C0CC75C23}" type="slidenum">
              <a:rPr lang="hr-HR" smtClean="0"/>
              <a:t>14</a:t>
            </a:fld>
            <a:endParaRPr lang="hr-HR" dirty="0"/>
          </a:p>
        </p:txBody>
      </p:sp>
    </p:spTree>
    <p:extLst>
      <p:ext uri="{BB962C8B-B14F-4D97-AF65-F5344CB8AC3E}">
        <p14:creationId xmlns:p14="http://schemas.microsoft.com/office/powerpoint/2010/main" val="3090364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DB67284-6ABE-4C6C-A592-8A7C0CC75C23}" type="slidenum">
              <a:rPr lang="hr-HR" smtClean="0"/>
              <a:t>15</a:t>
            </a:fld>
            <a:endParaRPr lang="hr-HR" dirty="0"/>
          </a:p>
        </p:txBody>
      </p:sp>
    </p:spTree>
    <p:extLst>
      <p:ext uri="{BB962C8B-B14F-4D97-AF65-F5344CB8AC3E}">
        <p14:creationId xmlns:p14="http://schemas.microsoft.com/office/powerpoint/2010/main" val="2818810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DB67284-6ABE-4C6C-A592-8A7C0CC75C23}" type="slidenum">
              <a:rPr lang="hr-HR" smtClean="0"/>
              <a:t>16</a:t>
            </a:fld>
            <a:endParaRPr lang="hr-HR" dirty="0"/>
          </a:p>
        </p:txBody>
      </p:sp>
    </p:spTree>
    <p:extLst>
      <p:ext uri="{BB962C8B-B14F-4D97-AF65-F5344CB8AC3E}">
        <p14:creationId xmlns:p14="http://schemas.microsoft.com/office/powerpoint/2010/main" val="2401965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DB67284-6ABE-4C6C-A592-8A7C0CC75C23}" type="slidenum">
              <a:rPr lang="hr-HR" smtClean="0"/>
              <a:t>17</a:t>
            </a:fld>
            <a:endParaRPr lang="hr-HR" dirty="0"/>
          </a:p>
        </p:txBody>
      </p:sp>
    </p:spTree>
    <p:extLst>
      <p:ext uri="{BB962C8B-B14F-4D97-AF65-F5344CB8AC3E}">
        <p14:creationId xmlns:p14="http://schemas.microsoft.com/office/powerpoint/2010/main" val="3132096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DB67284-6ABE-4C6C-A592-8A7C0CC75C23}" type="slidenum">
              <a:rPr lang="hr-HR" smtClean="0"/>
              <a:t>18</a:t>
            </a:fld>
            <a:endParaRPr lang="hr-HR"/>
          </a:p>
        </p:txBody>
      </p:sp>
    </p:spTree>
    <p:extLst>
      <p:ext uri="{BB962C8B-B14F-4D97-AF65-F5344CB8AC3E}">
        <p14:creationId xmlns:p14="http://schemas.microsoft.com/office/powerpoint/2010/main" val="2793588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DB67284-6ABE-4C6C-A592-8A7C0CC75C23}" type="slidenum">
              <a:rPr lang="hr-HR" smtClean="0"/>
              <a:t>19</a:t>
            </a:fld>
            <a:endParaRPr lang="hr-HR"/>
          </a:p>
        </p:txBody>
      </p:sp>
    </p:spTree>
    <p:extLst>
      <p:ext uri="{BB962C8B-B14F-4D97-AF65-F5344CB8AC3E}">
        <p14:creationId xmlns:p14="http://schemas.microsoft.com/office/powerpoint/2010/main" val="3704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DB67284-6ABE-4C6C-A592-8A7C0CC75C23}" type="slidenum">
              <a:rPr lang="hr-HR" smtClean="0"/>
              <a:t>2</a:t>
            </a:fld>
            <a:endParaRPr lang="hr-HR" dirty="0"/>
          </a:p>
        </p:txBody>
      </p:sp>
    </p:spTree>
    <p:extLst>
      <p:ext uri="{BB962C8B-B14F-4D97-AF65-F5344CB8AC3E}">
        <p14:creationId xmlns:p14="http://schemas.microsoft.com/office/powerpoint/2010/main" val="803807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DB67284-6ABE-4C6C-A592-8A7C0CC75C23}" type="slidenum">
              <a:rPr lang="hr-HR" smtClean="0"/>
              <a:t>20</a:t>
            </a:fld>
            <a:endParaRPr lang="hr-HR"/>
          </a:p>
        </p:txBody>
      </p:sp>
    </p:spTree>
    <p:extLst>
      <p:ext uri="{BB962C8B-B14F-4D97-AF65-F5344CB8AC3E}">
        <p14:creationId xmlns:p14="http://schemas.microsoft.com/office/powerpoint/2010/main" val="698026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DB67284-6ABE-4C6C-A592-8A7C0CC75C23}" type="slidenum">
              <a:rPr lang="hr-HR" smtClean="0"/>
              <a:t>21</a:t>
            </a:fld>
            <a:endParaRPr lang="hr-HR"/>
          </a:p>
        </p:txBody>
      </p:sp>
    </p:spTree>
    <p:extLst>
      <p:ext uri="{BB962C8B-B14F-4D97-AF65-F5344CB8AC3E}">
        <p14:creationId xmlns:p14="http://schemas.microsoft.com/office/powerpoint/2010/main" val="2371494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DDB67284-6ABE-4C6C-A592-8A7C0CC75C23}" type="slidenum">
              <a:rPr lang="hr-HR" smtClean="0"/>
              <a:t>22</a:t>
            </a:fld>
            <a:endParaRPr lang="hr-HR"/>
          </a:p>
        </p:txBody>
      </p:sp>
    </p:spTree>
    <p:extLst>
      <p:ext uri="{BB962C8B-B14F-4D97-AF65-F5344CB8AC3E}">
        <p14:creationId xmlns:p14="http://schemas.microsoft.com/office/powerpoint/2010/main" val="372950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DB67284-6ABE-4C6C-A592-8A7C0CC75C23}" type="slidenum">
              <a:rPr lang="hr-HR" smtClean="0"/>
              <a:t>3</a:t>
            </a:fld>
            <a:endParaRPr lang="hr-HR" dirty="0"/>
          </a:p>
        </p:txBody>
      </p:sp>
    </p:spTree>
    <p:extLst>
      <p:ext uri="{BB962C8B-B14F-4D97-AF65-F5344CB8AC3E}">
        <p14:creationId xmlns:p14="http://schemas.microsoft.com/office/powerpoint/2010/main" val="1348284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DB67284-6ABE-4C6C-A592-8A7C0CC75C23}" type="slidenum">
              <a:rPr lang="hr-HR" smtClean="0"/>
              <a:t>4</a:t>
            </a:fld>
            <a:endParaRPr lang="hr-HR" dirty="0"/>
          </a:p>
        </p:txBody>
      </p:sp>
    </p:spTree>
    <p:extLst>
      <p:ext uri="{BB962C8B-B14F-4D97-AF65-F5344CB8AC3E}">
        <p14:creationId xmlns:p14="http://schemas.microsoft.com/office/powerpoint/2010/main" val="376929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DB67284-6ABE-4C6C-A592-8A7C0CC75C23}" type="slidenum">
              <a:rPr lang="hr-HR" smtClean="0"/>
              <a:t>5</a:t>
            </a:fld>
            <a:endParaRPr lang="hr-HR" dirty="0"/>
          </a:p>
        </p:txBody>
      </p:sp>
    </p:spTree>
    <p:extLst>
      <p:ext uri="{BB962C8B-B14F-4D97-AF65-F5344CB8AC3E}">
        <p14:creationId xmlns:p14="http://schemas.microsoft.com/office/powerpoint/2010/main" val="2757140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DB67284-6ABE-4C6C-A592-8A7C0CC75C23}" type="slidenum">
              <a:rPr lang="hr-HR" smtClean="0"/>
              <a:t>6</a:t>
            </a:fld>
            <a:endParaRPr lang="hr-HR" dirty="0"/>
          </a:p>
        </p:txBody>
      </p:sp>
    </p:spTree>
    <p:extLst>
      <p:ext uri="{BB962C8B-B14F-4D97-AF65-F5344CB8AC3E}">
        <p14:creationId xmlns:p14="http://schemas.microsoft.com/office/powerpoint/2010/main" val="2274812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DB67284-6ABE-4C6C-A592-8A7C0CC75C23}" type="slidenum">
              <a:rPr lang="hr-HR" smtClean="0"/>
              <a:t>7</a:t>
            </a:fld>
            <a:endParaRPr lang="hr-HR" dirty="0"/>
          </a:p>
        </p:txBody>
      </p:sp>
    </p:spTree>
    <p:extLst>
      <p:ext uri="{BB962C8B-B14F-4D97-AF65-F5344CB8AC3E}">
        <p14:creationId xmlns:p14="http://schemas.microsoft.com/office/powerpoint/2010/main" val="3945414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DB67284-6ABE-4C6C-A592-8A7C0CC75C23}" type="slidenum">
              <a:rPr lang="hr-HR" smtClean="0"/>
              <a:t>8</a:t>
            </a:fld>
            <a:endParaRPr lang="hr-HR" dirty="0"/>
          </a:p>
        </p:txBody>
      </p:sp>
    </p:spTree>
    <p:extLst>
      <p:ext uri="{BB962C8B-B14F-4D97-AF65-F5344CB8AC3E}">
        <p14:creationId xmlns:p14="http://schemas.microsoft.com/office/powerpoint/2010/main" val="3847277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DB67284-6ABE-4C6C-A592-8A7C0CC75C23}" type="slidenum">
              <a:rPr lang="hr-HR" smtClean="0"/>
              <a:t>9</a:t>
            </a:fld>
            <a:endParaRPr lang="hr-HR" dirty="0"/>
          </a:p>
        </p:txBody>
      </p:sp>
    </p:spTree>
    <p:extLst>
      <p:ext uri="{BB962C8B-B14F-4D97-AF65-F5344CB8AC3E}">
        <p14:creationId xmlns:p14="http://schemas.microsoft.com/office/powerpoint/2010/main" val="1180291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B61BEF0D-F0BB-DE4B-95CE-6DB70DBA9567}" type="datetimeFigureOut">
              <a:rPr lang="en-US" smtClean="0"/>
              <a:pPr/>
              <a:t>4/27/2026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612" y="5257800"/>
            <a:ext cx="2350013" cy="1170434"/>
          </a:xfrm>
          <a:prstGeom prst="rect">
            <a:avLst/>
          </a:prstGeom>
        </p:spPr>
      </p:pic>
    </p:spTree>
    <p:extLst>
      <p:ext uri="{BB962C8B-B14F-4D97-AF65-F5344CB8AC3E}">
        <p14:creationId xmlns:p14="http://schemas.microsoft.com/office/powerpoint/2010/main" val="3168433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13B13A0C-3612-4ECC-8C30-362E3DB22A98}" type="datetimeFigureOut">
              <a:rPr lang="hr-HR" smtClean="0"/>
              <a:t>27.4.2026.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E051E7A-ADD3-4414-AAC2-FE38138BF409}" type="slidenum">
              <a:rPr lang="hr-HR" smtClean="0"/>
              <a:t>‹#›</a:t>
            </a:fld>
            <a:endParaRPr lang="hr-HR"/>
          </a:p>
        </p:txBody>
      </p:sp>
    </p:spTree>
    <p:extLst>
      <p:ext uri="{BB962C8B-B14F-4D97-AF65-F5344CB8AC3E}">
        <p14:creationId xmlns:p14="http://schemas.microsoft.com/office/powerpoint/2010/main" val="1035137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13B13A0C-3612-4ECC-8C30-362E3DB22A98}" type="datetimeFigureOut">
              <a:rPr lang="hr-HR" smtClean="0"/>
              <a:t>27.4.2026.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E051E7A-ADD3-4414-AAC2-FE38138BF409}" type="slidenum">
              <a:rPr lang="hr-HR" smtClean="0"/>
              <a:t>‹#›</a:t>
            </a:fld>
            <a:endParaRPr lang="hr-HR"/>
          </a:p>
        </p:txBody>
      </p:sp>
    </p:spTree>
    <p:extLst>
      <p:ext uri="{BB962C8B-B14F-4D97-AF65-F5344CB8AC3E}">
        <p14:creationId xmlns:p14="http://schemas.microsoft.com/office/powerpoint/2010/main" val="3260449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0" y="0"/>
            <a:ext cx="12192000" cy="1268963"/>
          </a:xfrm>
          <a:prstGeom prst="rect">
            <a:avLst/>
          </a:prstGeom>
          <a:solidFill>
            <a:srgbClr val="96B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Title 1"/>
          <p:cNvSpPr>
            <a:spLocks noGrp="1"/>
          </p:cNvSpPr>
          <p:nvPr>
            <p:ph type="title" hasCustomPrompt="1"/>
          </p:nvPr>
        </p:nvSpPr>
        <p:spPr>
          <a:xfrm>
            <a:off x="335902" y="242596"/>
            <a:ext cx="11523306" cy="811764"/>
          </a:xfrm>
        </p:spPr>
        <p:txBody>
          <a:bodyPr/>
          <a:lstStyle>
            <a:lvl1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hr-HR" dirty="0"/>
              <a:t>Hvala na pažnji!</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0167" y="6213724"/>
            <a:ext cx="4071833" cy="540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902" y="6124060"/>
            <a:ext cx="478537" cy="719329"/>
          </a:xfrm>
          <a:prstGeom prst="rect">
            <a:avLst/>
          </a:prstGeom>
        </p:spPr>
      </p:pic>
      <p:sp>
        <p:nvSpPr>
          <p:cNvPr id="6" name="Content Placeholder 2"/>
          <p:cNvSpPr txBox="1">
            <a:spLocks/>
          </p:cNvSpPr>
          <p:nvPr userDrawn="1"/>
        </p:nvSpPr>
        <p:spPr>
          <a:xfrm>
            <a:off x="7557796" y="1778014"/>
            <a:ext cx="4222666" cy="3905250"/>
          </a:xfrm>
          <a:prstGeom prst="rect">
            <a:avLst/>
          </a:prstGeom>
          <a:solidFill>
            <a:srgbClr val="96BC33"/>
          </a:solidFill>
        </p:spPr>
        <p:txBody>
          <a:bodyPr vert="horz" lIns="360000" tIns="45720" rIns="432000" bIns="45720" rtlCol="0" anchor="ctr">
            <a:normAutofit fontScale="62500" lnSpcReduction="20000"/>
          </a:bodyPr>
          <a:lstStyle>
            <a:lvl1pPr marL="269875" indent="0" algn="l" defTabSz="914400" rtl="0" eaLnBrk="1" latinLnBrk="0" hangingPunct="1">
              <a:lnSpc>
                <a:spcPct val="90000"/>
              </a:lnSpc>
              <a:spcBef>
                <a:spcPts val="1000"/>
              </a:spcBef>
              <a:buFont typeface="Arial" panose="020B0604020202020204" pitchFamily="34" charset="0"/>
              <a:buChar char="•"/>
              <a:defRPr sz="2800" kern="1200">
                <a:solidFill>
                  <a:srgbClr val="585963"/>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963"/>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5963"/>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5963"/>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5963"/>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1463">
              <a:lnSpc>
                <a:spcPct val="120000"/>
              </a:lnSpc>
              <a:buFont typeface="Arial" panose="020B0604020202020204" pitchFamily="34" charset="0"/>
              <a:buNone/>
            </a:pPr>
            <a:r>
              <a:rPr lang="hr-HR" b="1" cap="all" dirty="0">
                <a:solidFill>
                  <a:schemeClr val="bg1"/>
                </a:solidFill>
              </a:rPr>
              <a:t>Agencija za plaćanja u poljoprivredi, ribarstvu i ruralnom razvoju  </a:t>
            </a:r>
          </a:p>
          <a:p>
            <a:pPr marL="271463">
              <a:lnSpc>
                <a:spcPct val="120000"/>
              </a:lnSpc>
              <a:buFont typeface="Arial" panose="020B0604020202020204" pitchFamily="34" charset="0"/>
              <a:buNone/>
            </a:pPr>
            <a:endParaRPr lang="hr-HR" sz="1400" dirty="0">
              <a:solidFill>
                <a:schemeClr val="bg1"/>
              </a:solidFill>
            </a:endParaRPr>
          </a:p>
          <a:p>
            <a:pPr>
              <a:buFont typeface="Arial" panose="020B0604020202020204" pitchFamily="34" charset="0"/>
              <a:buNone/>
            </a:pPr>
            <a:r>
              <a:rPr lang="hr-HR" sz="2600" dirty="0">
                <a:solidFill>
                  <a:schemeClr val="bg1"/>
                </a:solidFill>
              </a:rPr>
              <a:t>Ulica grada Vukovara 269d</a:t>
            </a:r>
          </a:p>
          <a:p>
            <a:pPr>
              <a:buFont typeface="Arial" panose="020B0604020202020204" pitchFamily="34" charset="0"/>
              <a:buNone/>
            </a:pPr>
            <a:r>
              <a:rPr lang="hr-HR" sz="2600" dirty="0">
                <a:solidFill>
                  <a:schemeClr val="bg1"/>
                </a:solidFill>
              </a:rPr>
              <a:t>10 000 Zagreb</a:t>
            </a:r>
          </a:p>
          <a:p>
            <a:endParaRPr lang="hr-HR" sz="1400" dirty="0">
              <a:solidFill>
                <a:schemeClr val="bg1"/>
              </a:solidFill>
            </a:endParaRPr>
          </a:p>
          <a:p>
            <a:pPr>
              <a:buFont typeface="Arial" panose="020B0604020202020204" pitchFamily="34" charset="0"/>
              <a:buNone/>
            </a:pPr>
            <a:r>
              <a:rPr lang="hr-HR" sz="2600" dirty="0">
                <a:solidFill>
                  <a:schemeClr val="bg1"/>
                </a:solidFill>
              </a:rPr>
              <a:t>+385 1 6002 700 (centrala) </a:t>
            </a:r>
          </a:p>
          <a:p>
            <a:pPr>
              <a:buFont typeface="Arial" panose="020B0604020202020204" pitchFamily="34" charset="0"/>
              <a:buNone/>
            </a:pPr>
            <a:r>
              <a:rPr lang="hr-HR" sz="2600" dirty="0">
                <a:solidFill>
                  <a:schemeClr val="bg1"/>
                </a:solidFill>
              </a:rPr>
              <a:t>+385 1 6002 742 (informiranje</a:t>
            </a:r>
            <a:r>
              <a:rPr lang="hr-HR" dirty="0">
                <a:solidFill>
                  <a:schemeClr val="bg1"/>
                </a:solidFill>
              </a:rPr>
              <a:t>)</a:t>
            </a:r>
          </a:p>
          <a:p>
            <a:endParaRPr lang="hr-HR" sz="1400" dirty="0">
              <a:solidFill>
                <a:schemeClr val="bg1"/>
              </a:solidFill>
            </a:endParaRPr>
          </a:p>
          <a:p>
            <a:pPr>
              <a:buFont typeface="Arial" panose="020B0604020202020204" pitchFamily="34" charset="0"/>
              <a:buNone/>
            </a:pPr>
            <a:r>
              <a:rPr lang="hr-HR" sz="2600" dirty="0">
                <a:solidFill>
                  <a:schemeClr val="bg1"/>
                </a:solidFill>
              </a:rPr>
              <a:t>www.apprrr.hr</a:t>
            </a:r>
          </a:p>
          <a:p>
            <a:pPr>
              <a:buFont typeface="Arial" panose="020B0604020202020204" pitchFamily="34" charset="0"/>
              <a:buNone/>
            </a:pPr>
            <a:r>
              <a:rPr lang="hr-HR" sz="2600" dirty="0">
                <a:solidFill>
                  <a:schemeClr val="bg1"/>
                </a:solidFill>
              </a:rPr>
              <a:t>info@apprrr.hr</a:t>
            </a:r>
          </a:p>
        </p:txBody>
      </p:sp>
      <p:pic>
        <p:nvPicPr>
          <p:cNvPr id="9" name="Content Placeholder 3"/>
          <p:cNvPicPr>
            <a:picLocks noChangeAspect="1"/>
          </p:cNvPicPr>
          <p:nvPr userDrawn="1"/>
        </p:nvPicPr>
        <p:blipFill rotWithShape="1">
          <a:blip r:embed="rId4"/>
          <a:srcRect r="6389"/>
          <a:stretch/>
        </p:blipFill>
        <p:spPr>
          <a:xfrm>
            <a:off x="478537" y="1743886"/>
            <a:ext cx="5929438" cy="3905250"/>
          </a:xfrm>
          <a:prstGeom prst="rect">
            <a:avLst/>
          </a:prstGeom>
        </p:spPr>
      </p:pic>
    </p:spTree>
    <p:extLst>
      <p:ext uri="{BB962C8B-B14F-4D97-AF65-F5344CB8AC3E}">
        <p14:creationId xmlns:p14="http://schemas.microsoft.com/office/powerpoint/2010/main" val="1046929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B61BEF0D-F0BB-DE4B-95CE-6DB70DBA9567}" type="datetimeFigureOut">
              <a:rPr lang="en-US" smtClean="0"/>
              <a:pPr/>
              <a:t>4/27/2026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p:nvPr userDrawn="1"/>
        </p:nvSpPr>
        <p:spPr>
          <a:xfrm>
            <a:off x="0" y="0"/>
            <a:ext cx="12192000" cy="1268963"/>
          </a:xfrm>
          <a:prstGeom prst="rect">
            <a:avLst/>
          </a:prstGeom>
          <a:solidFill>
            <a:srgbClr val="96B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0167" y="6195062"/>
            <a:ext cx="4071833" cy="540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198" y="6105398"/>
            <a:ext cx="478537" cy="719329"/>
          </a:xfrm>
          <a:prstGeom prst="rect">
            <a:avLst/>
          </a:prstGeom>
        </p:spPr>
      </p:pic>
    </p:spTree>
    <p:extLst>
      <p:ext uri="{BB962C8B-B14F-4D97-AF65-F5344CB8AC3E}">
        <p14:creationId xmlns:p14="http://schemas.microsoft.com/office/powerpoint/2010/main" val="275069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B13A0C-3612-4ECC-8C30-362E3DB22A98}" type="datetimeFigureOut">
              <a:rPr lang="hr-HR" smtClean="0"/>
              <a:t>27.4.2026.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E051E7A-ADD3-4414-AAC2-FE38138BF409}" type="slidenum">
              <a:rPr lang="hr-HR" smtClean="0"/>
              <a:t>‹#›</a:t>
            </a:fld>
            <a:endParaRPr lang="hr-HR"/>
          </a:p>
        </p:txBody>
      </p:sp>
    </p:spTree>
    <p:extLst>
      <p:ext uri="{BB962C8B-B14F-4D97-AF65-F5344CB8AC3E}">
        <p14:creationId xmlns:p14="http://schemas.microsoft.com/office/powerpoint/2010/main" val="756987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13B13A0C-3612-4ECC-8C30-362E3DB22A98}" type="datetimeFigureOut">
              <a:rPr lang="hr-HR" smtClean="0"/>
              <a:t>27.4.2026.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E051E7A-ADD3-4414-AAC2-FE38138BF409}" type="slidenum">
              <a:rPr lang="hr-HR" smtClean="0"/>
              <a:t>‹#›</a:t>
            </a:fld>
            <a:endParaRPr lang="hr-HR"/>
          </a:p>
        </p:txBody>
      </p:sp>
    </p:spTree>
    <p:extLst>
      <p:ext uri="{BB962C8B-B14F-4D97-AF65-F5344CB8AC3E}">
        <p14:creationId xmlns:p14="http://schemas.microsoft.com/office/powerpoint/2010/main" val="2264256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13B13A0C-3612-4ECC-8C30-362E3DB22A98}" type="datetimeFigureOut">
              <a:rPr lang="hr-HR" smtClean="0"/>
              <a:t>27.4.2026.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2E051E7A-ADD3-4414-AAC2-FE38138BF409}" type="slidenum">
              <a:rPr lang="hr-HR" smtClean="0"/>
              <a:t>‹#›</a:t>
            </a:fld>
            <a:endParaRPr lang="hr-HR"/>
          </a:p>
        </p:txBody>
      </p:sp>
    </p:spTree>
    <p:extLst>
      <p:ext uri="{BB962C8B-B14F-4D97-AF65-F5344CB8AC3E}">
        <p14:creationId xmlns:p14="http://schemas.microsoft.com/office/powerpoint/2010/main" val="161909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13B13A0C-3612-4ECC-8C30-362E3DB22A98}" type="datetimeFigureOut">
              <a:rPr lang="hr-HR" smtClean="0"/>
              <a:t>27.4.2026.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2E051E7A-ADD3-4414-AAC2-FE38138BF409}" type="slidenum">
              <a:rPr lang="hr-HR" smtClean="0"/>
              <a:t>‹#›</a:t>
            </a:fld>
            <a:endParaRPr lang="hr-HR"/>
          </a:p>
        </p:txBody>
      </p:sp>
    </p:spTree>
    <p:extLst>
      <p:ext uri="{BB962C8B-B14F-4D97-AF65-F5344CB8AC3E}">
        <p14:creationId xmlns:p14="http://schemas.microsoft.com/office/powerpoint/2010/main" val="128939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13A0C-3612-4ECC-8C30-362E3DB22A98}" type="datetimeFigureOut">
              <a:rPr lang="hr-HR" smtClean="0"/>
              <a:t>27.4.2026.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2E051E7A-ADD3-4414-AAC2-FE38138BF409}" type="slidenum">
              <a:rPr lang="hr-HR" smtClean="0"/>
              <a:t>‹#›</a:t>
            </a:fld>
            <a:endParaRPr lang="hr-HR"/>
          </a:p>
        </p:txBody>
      </p:sp>
    </p:spTree>
    <p:extLst>
      <p:ext uri="{BB962C8B-B14F-4D97-AF65-F5344CB8AC3E}">
        <p14:creationId xmlns:p14="http://schemas.microsoft.com/office/powerpoint/2010/main" val="2107044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B13A0C-3612-4ECC-8C30-362E3DB22A98}" type="datetimeFigureOut">
              <a:rPr lang="hr-HR" smtClean="0"/>
              <a:t>27.4.2026.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E051E7A-ADD3-4414-AAC2-FE38138BF409}" type="slidenum">
              <a:rPr lang="hr-HR" smtClean="0"/>
              <a:t>‹#›</a:t>
            </a:fld>
            <a:endParaRPr lang="hr-HR"/>
          </a:p>
        </p:txBody>
      </p:sp>
    </p:spTree>
    <p:extLst>
      <p:ext uri="{BB962C8B-B14F-4D97-AF65-F5344CB8AC3E}">
        <p14:creationId xmlns:p14="http://schemas.microsoft.com/office/powerpoint/2010/main" val="330681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B13A0C-3612-4ECC-8C30-362E3DB22A98}" type="datetimeFigureOut">
              <a:rPr lang="hr-HR" smtClean="0"/>
              <a:t>27.4.2026.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E051E7A-ADD3-4414-AAC2-FE38138BF409}" type="slidenum">
              <a:rPr lang="hr-HR" smtClean="0"/>
              <a:t>‹#›</a:t>
            </a:fld>
            <a:endParaRPr lang="hr-HR"/>
          </a:p>
        </p:txBody>
      </p:sp>
    </p:spTree>
    <p:extLst>
      <p:ext uri="{BB962C8B-B14F-4D97-AF65-F5344CB8AC3E}">
        <p14:creationId xmlns:p14="http://schemas.microsoft.com/office/powerpoint/2010/main" val="15479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13A0C-3612-4ECC-8C30-362E3DB22A98}" type="datetimeFigureOut">
              <a:rPr lang="hr-HR" smtClean="0"/>
              <a:t>27.4.2026.</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51E7A-ADD3-4414-AAC2-FE38138BF409}" type="slidenum">
              <a:rPr lang="hr-HR" smtClean="0"/>
              <a:t>‹#›</a:t>
            </a:fld>
            <a:endParaRPr lang="hr-HR"/>
          </a:p>
        </p:txBody>
      </p:sp>
    </p:spTree>
    <p:extLst>
      <p:ext uri="{BB962C8B-B14F-4D97-AF65-F5344CB8AC3E}">
        <p14:creationId xmlns:p14="http://schemas.microsoft.com/office/powerpoint/2010/main" val="334773731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file:///\\sharepoint\sir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129396"/>
            <a:ext cx="12192000" cy="251021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hr-HR" dirty="0"/>
          </a:p>
        </p:txBody>
      </p:sp>
      <p:sp>
        <p:nvSpPr>
          <p:cNvPr id="9" name="Rounded Rectangle 8"/>
          <p:cNvSpPr/>
          <p:nvPr/>
        </p:nvSpPr>
        <p:spPr>
          <a:xfrm>
            <a:off x="1679065" y="2209800"/>
            <a:ext cx="10225033" cy="2387778"/>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dirty="0"/>
          </a:p>
        </p:txBody>
      </p:sp>
      <p:sp>
        <p:nvSpPr>
          <p:cNvPr id="7" name="Title 6"/>
          <p:cNvSpPr>
            <a:spLocks noGrp="1"/>
          </p:cNvSpPr>
          <p:nvPr>
            <p:ph type="ctrTitle"/>
          </p:nvPr>
        </p:nvSpPr>
        <p:spPr>
          <a:xfrm>
            <a:off x="2009421" y="2298759"/>
            <a:ext cx="9409044" cy="1809691"/>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hr-HR" sz="4800" b="1" dirty="0"/>
              <a:t>INTERVENCIJA 73.08.</a:t>
            </a:r>
            <a:br>
              <a:rPr lang="hr-HR" sz="4800" b="1" dirty="0"/>
            </a:br>
            <a:r>
              <a:rPr lang="hr-HR" sz="4800" b="1" dirty="0"/>
              <a:t>Izgradnja šumske infrastrukture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7730" y="5486400"/>
            <a:ext cx="3040781" cy="933309"/>
          </a:xfrm>
          <a:prstGeom prst="rect">
            <a:avLst/>
          </a:prstGeom>
        </p:spPr>
      </p:pic>
      <p:sp>
        <p:nvSpPr>
          <p:cNvPr id="6" name="Subtitle 5"/>
          <p:cNvSpPr>
            <a:spLocks noGrp="1"/>
          </p:cNvSpPr>
          <p:nvPr>
            <p:ph type="subTitle" idx="1"/>
          </p:nvPr>
        </p:nvSpPr>
        <p:spPr>
          <a:xfrm>
            <a:off x="790222" y="847676"/>
            <a:ext cx="9144000" cy="903111"/>
          </a:xfrm>
        </p:spPr>
        <p:txBody>
          <a:bodyPr>
            <a:normAutofit/>
          </a:bodyPr>
          <a:lstStyle/>
          <a:p>
            <a:pPr algn="l"/>
            <a:r>
              <a:rPr lang="hr-HR" sz="2800" dirty="0">
                <a:solidFill>
                  <a:schemeClr val="bg1"/>
                </a:solidFill>
              </a:rPr>
              <a:t>Strateški plan Zajedničke poljoprivredne politike Republike Hrvatske 2023.-2027.</a:t>
            </a:r>
          </a:p>
        </p:txBody>
      </p:sp>
    </p:spTree>
    <p:extLst>
      <p:ext uri="{BB962C8B-B14F-4D97-AF65-F5344CB8AC3E}">
        <p14:creationId xmlns:p14="http://schemas.microsoft.com/office/powerpoint/2010/main" val="1927647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56309" y="-284018"/>
            <a:ext cx="12697691" cy="542637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hr-HR"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819" y="5317066"/>
            <a:ext cx="3040781" cy="933309"/>
          </a:xfrm>
          <a:prstGeom prst="rect">
            <a:avLst/>
          </a:prstGeom>
        </p:spPr>
      </p:pic>
      <p:sp>
        <p:nvSpPr>
          <p:cNvPr id="2" name="Rounded Rectangle 1"/>
          <p:cNvSpPr/>
          <p:nvPr/>
        </p:nvSpPr>
        <p:spPr>
          <a:xfrm>
            <a:off x="3934836" y="4587"/>
            <a:ext cx="3454400" cy="66634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dirty="0"/>
              <a:t>POSTUPAK DODJELE POTPORE</a:t>
            </a:r>
          </a:p>
          <a:p>
            <a:pPr algn="ctr"/>
            <a:r>
              <a:rPr lang="hr-HR" dirty="0"/>
              <a:t>ZP1</a:t>
            </a:r>
          </a:p>
        </p:txBody>
      </p:sp>
      <p:grpSp>
        <p:nvGrpSpPr>
          <p:cNvPr id="13" name="Group 12"/>
          <p:cNvGrpSpPr/>
          <p:nvPr/>
        </p:nvGrpSpPr>
        <p:grpSpPr>
          <a:xfrm>
            <a:off x="130922" y="810577"/>
            <a:ext cx="4812233" cy="1844461"/>
            <a:chOff x="467361" y="1566403"/>
            <a:chExt cx="4812233" cy="2027154"/>
          </a:xfrm>
        </p:grpSpPr>
        <p:sp>
          <p:nvSpPr>
            <p:cNvPr id="3" name="Rounded Rectangle 2"/>
            <p:cNvSpPr/>
            <p:nvPr/>
          </p:nvSpPr>
          <p:spPr>
            <a:xfrm>
              <a:off x="862650" y="1566403"/>
              <a:ext cx="3878683" cy="11579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hr-HR" dirty="0"/>
                <a:t>Podnošenje i zaprimanje </a:t>
              </a:r>
              <a:r>
                <a:rPr lang="hr-HR" dirty="0" smtClean="0"/>
                <a:t>prvog dijela </a:t>
              </a:r>
              <a:r>
                <a:rPr lang="hr-HR" dirty="0"/>
                <a:t>zahtjeva za potporu</a:t>
              </a:r>
            </a:p>
            <a:p>
              <a:pPr algn="ctr"/>
              <a:r>
                <a:rPr lang="hr-HR" dirty="0" smtClean="0"/>
                <a:t>(ZP1)</a:t>
              </a:r>
              <a:endParaRPr lang="hr-HR" dirty="0"/>
            </a:p>
          </p:txBody>
        </p:sp>
        <p:sp>
          <p:nvSpPr>
            <p:cNvPr id="4" name="Rounded Rectangle 3"/>
            <p:cNvSpPr/>
            <p:nvPr/>
          </p:nvSpPr>
          <p:spPr>
            <a:xfrm>
              <a:off x="467361" y="2611596"/>
              <a:ext cx="2404375" cy="98196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hr-HR" dirty="0"/>
                <a:t>Evidencija korisnika</a:t>
              </a:r>
            </a:p>
            <a:p>
              <a:r>
                <a:rPr lang="hr-HR" dirty="0"/>
                <a:t>- upis/ažuriranje </a:t>
              </a:r>
              <a:r>
                <a:rPr lang="hr-HR" dirty="0" smtClean="0"/>
                <a:t>podataka</a:t>
              </a:r>
              <a:endParaRPr lang="hr-HR" dirty="0"/>
            </a:p>
          </p:txBody>
        </p:sp>
        <p:sp>
          <p:nvSpPr>
            <p:cNvPr id="6" name="Rounded Rectangle 5"/>
            <p:cNvSpPr/>
            <p:nvPr/>
          </p:nvSpPr>
          <p:spPr>
            <a:xfrm>
              <a:off x="3019170" y="2603177"/>
              <a:ext cx="2260424" cy="99038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hr-HR" dirty="0"/>
                <a:t>Elektroničko podnošenje zahtjeva</a:t>
              </a:r>
              <a:endParaRPr lang="en-US" dirty="0"/>
            </a:p>
            <a:p>
              <a:pPr algn="ctr"/>
              <a:r>
                <a:rPr lang="en-US" b="1" dirty="0">
                  <a:solidFill>
                    <a:srgbClr val="FF0000"/>
                  </a:solidFill>
                </a:rPr>
                <a:t>NOVO!</a:t>
              </a:r>
              <a:endParaRPr lang="hr-HR" b="1" dirty="0">
                <a:solidFill>
                  <a:srgbClr val="FF0000"/>
                </a:solidFill>
              </a:endParaRPr>
            </a:p>
          </p:txBody>
        </p:sp>
      </p:grpSp>
      <p:grpSp>
        <p:nvGrpSpPr>
          <p:cNvPr id="20" name="Group 19"/>
          <p:cNvGrpSpPr/>
          <p:nvPr/>
        </p:nvGrpSpPr>
        <p:grpSpPr>
          <a:xfrm>
            <a:off x="5125259" y="794941"/>
            <a:ext cx="2424293" cy="1860097"/>
            <a:chOff x="4995372" y="76953"/>
            <a:chExt cx="2424293" cy="1860097"/>
          </a:xfrm>
        </p:grpSpPr>
        <p:sp>
          <p:nvSpPr>
            <p:cNvPr id="18" name="Rounded Rectangle 17"/>
            <p:cNvSpPr/>
            <p:nvPr/>
          </p:nvSpPr>
          <p:spPr>
            <a:xfrm>
              <a:off x="4995372" y="76953"/>
              <a:ext cx="2424293" cy="114126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endParaRPr lang="hr-HR" dirty="0"/>
            </a:p>
            <a:p>
              <a:pPr algn="ctr"/>
              <a:r>
                <a:rPr lang="hr-HR" dirty="0"/>
                <a:t>Rangiranje</a:t>
              </a:r>
            </a:p>
          </p:txBody>
        </p:sp>
        <p:sp>
          <p:nvSpPr>
            <p:cNvPr id="19" name="Rounded Rectangle 18"/>
            <p:cNvSpPr/>
            <p:nvPr/>
          </p:nvSpPr>
          <p:spPr>
            <a:xfrm>
              <a:off x="5203393" y="1035926"/>
              <a:ext cx="2153356" cy="9011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r-HR" dirty="0"/>
                <a:t>Inicijalna rang- lista</a:t>
              </a:r>
            </a:p>
          </p:txBody>
        </p:sp>
      </p:grpSp>
      <p:grpSp>
        <p:nvGrpSpPr>
          <p:cNvPr id="28" name="Group 27"/>
          <p:cNvGrpSpPr/>
          <p:nvPr/>
        </p:nvGrpSpPr>
        <p:grpSpPr>
          <a:xfrm>
            <a:off x="7971071" y="112818"/>
            <a:ext cx="3844863" cy="3988741"/>
            <a:chOff x="7751179" y="188148"/>
            <a:chExt cx="3844863" cy="3988741"/>
          </a:xfrm>
        </p:grpSpPr>
        <p:sp>
          <p:nvSpPr>
            <p:cNvPr id="21" name="Rounded Rectangle 20"/>
            <p:cNvSpPr/>
            <p:nvPr/>
          </p:nvSpPr>
          <p:spPr>
            <a:xfrm>
              <a:off x="7907392" y="188148"/>
              <a:ext cx="3688650" cy="398874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hr-HR" dirty="0"/>
                <a:t>Administrativna kontrola prvog dijela zahtjeva za potporu </a:t>
              </a:r>
            </a:p>
          </p:txBody>
        </p:sp>
        <p:sp>
          <p:nvSpPr>
            <p:cNvPr id="22" name="Rounded Rectangle 21"/>
            <p:cNvSpPr/>
            <p:nvPr/>
          </p:nvSpPr>
          <p:spPr>
            <a:xfrm>
              <a:off x="7751179" y="1093526"/>
              <a:ext cx="1755427" cy="6547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hr-HR" dirty="0"/>
                <a:t>Prihvatljivost korisnika</a:t>
              </a:r>
            </a:p>
          </p:txBody>
        </p:sp>
        <p:sp>
          <p:nvSpPr>
            <p:cNvPr id="23" name="Rounded Rectangle 22"/>
            <p:cNvSpPr/>
            <p:nvPr/>
          </p:nvSpPr>
          <p:spPr>
            <a:xfrm>
              <a:off x="7751179" y="1827331"/>
              <a:ext cx="1749785" cy="64438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hr-HR" dirty="0"/>
                <a:t>Prihvatljivost</a:t>
              </a:r>
            </a:p>
            <a:p>
              <a:r>
                <a:rPr lang="hr-HR" dirty="0"/>
                <a:t>projekta</a:t>
              </a:r>
            </a:p>
          </p:txBody>
        </p:sp>
        <p:sp>
          <p:nvSpPr>
            <p:cNvPr id="24" name="Rounded Rectangle 23"/>
            <p:cNvSpPr/>
            <p:nvPr/>
          </p:nvSpPr>
          <p:spPr>
            <a:xfrm>
              <a:off x="7751179" y="2595892"/>
              <a:ext cx="1735671" cy="5644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hr-HR" dirty="0"/>
                <a:t>Prihvatljivost troškova</a:t>
              </a:r>
            </a:p>
          </p:txBody>
        </p:sp>
        <p:sp>
          <p:nvSpPr>
            <p:cNvPr id="25" name="Rounded Rectangle 24"/>
            <p:cNvSpPr/>
            <p:nvPr/>
          </p:nvSpPr>
          <p:spPr>
            <a:xfrm>
              <a:off x="7751179" y="3255906"/>
              <a:ext cx="1749785" cy="57264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hr-HR" dirty="0"/>
                <a:t>Kriteriji odabira</a:t>
              </a:r>
            </a:p>
          </p:txBody>
        </p:sp>
      </p:grpSp>
      <p:sp>
        <p:nvSpPr>
          <p:cNvPr id="29" name="Rounded Rectangle 28"/>
          <p:cNvSpPr/>
          <p:nvPr/>
        </p:nvSpPr>
        <p:spPr>
          <a:xfrm>
            <a:off x="1534731" y="3624257"/>
            <a:ext cx="1656971" cy="98217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hr-HR" sz="2000" b="1" dirty="0"/>
              <a:t>Ugovor o financiranju</a:t>
            </a:r>
          </a:p>
        </p:txBody>
      </p:sp>
      <p:sp>
        <p:nvSpPr>
          <p:cNvPr id="37" name="Right Arrow 36"/>
          <p:cNvSpPr/>
          <p:nvPr/>
        </p:nvSpPr>
        <p:spPr>
          <a:xfrm rot="8975552">
            <a:off x="6789500" y="3056210"/>
            <a:ext cx="1112244" cy="240909"/>
          </a:xfrm>
          <a:prstGeom prst="rightArrow">
            <a:avLst>
              <a:gd name="adj1" fmla="val 49581"/>
              <a:gd name="adj2" fmla="val 50000"/>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r-HR" dirty="0"/>
          </a:p>
        </p:txBody>
      </p:sp>
      <p:sp>
        <p:nvSpPr>
          <p:cNvPr id="38" name="Rounded Rectangle 37"/>
          <p:cNvSpPr/>
          <p:nvPr/>
        </p:nvSpPr>
        <p:spPr>
          <a:xfrm>
            <a:off x="5836250" y="3669204"/>
            <a:ext cx="2088549" cy="86470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 Odluka o rezultatu administrativne kontrole</a:t>
            </a:r>
          </a:p>
        </p:txBody>
      </p:sp>
      <p:sp>
        <p:nvSpPr>
          <p:cNvPr id="30" name="Rounded Rectangle 24">
            <a:extLst>
              <a:ext uri="{FF2B5EF4-FFF2-40B4-BE49-F238E27FC236}">
                <a16:creationId xmlns:a16="http://schemas.microsoft.com/office/drawing/2014/main" id="{09BB108B-E30A-447B-A828-B6F8A0792922}"/>
              </a:ext>
            </a:extLst>
          </p:cNvPr>
          <p:cNvSpPr/>
          <p:nvPr/>
        </p:nvSpPr>
        <p:spPr>
          <a:xfrm>
            <a:off x="9911175" y="1572490"/>
            <a:ext cx="2201333" cy="151251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hr-HR" dirty="0"/>
              <a:t>Projekt se mora odnositi na jednostavne građevine i radove</a:t>
            </a:r>
          </a:p>
        </p:txBody>
      </p:sp>
      <p:sp>
        <p:nvSpPr>
          <p:cNvPr id="5" name="Arrow: Right 4">
            <a:extLst>
              <a:ext uri="{FF2B5EF4-FFF2-40B4-BE49-F238E27FC236}">
                <a16:creationId xmlns:a16="http://schemas.microsoft.com/office/drawing/2014/main" id="{64B7D1D1-82B5-8197-DB4C-4A7A99B81DB5}"/>
              </a:ext>
            </a:extLst>
          </p:cNvPr>
          <p:cNvSpPr/>
          <p:nvPr/>
        </p:nvSpPr>
        <p:spPr>
          <a:xfrm>
            <a:off x="4488574" y="1255525"/>
            <a:ext cx="636685" cy="255775"/>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4" name="Arrow: Right 13">
            <a:extLst>
              <a:ext uri="{FF2B5EF4-FFF2-40B4-BE49-F238E27FC236}">
                <a16:creationId xmlns:a16="http://schemas.microsoft.com/office/drawing/2014/main" id="{A9208981-BAD2-572E-16DF-87613E1316F6}"/>
              </a:ext>
            </a:extLst>
          </p:cNvPr>
          <p:cNvSpPr/>
          <p:nvPr/>
        </p:nvSpPr>
        <p:spPr>
          <a:xfrm rot="19809407">
            <a:off x="7543214" y="768311"/>
            <a:ext cx="612770" cy="238425"/>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26" name="Oval 25">
            <a:extLst>
              <a:ext uri="{FF2B5EF4-FFF2-40B4-BE49-F238E27FC236}">
                <a16:creationId xmlns:a16="http://schemas.microsoft.com/office/drawing/2014/main" id="{D706D1E2-393E-F58C-B32E-45E1FDDEA149}"/>
              </a:ext>
            </a:extLst>
          </p:cNvPr>
          <p:cNvSpPr/>
          <p:nvPr/>
        </p:nvSpPr>
        <p:spPr>
          <a:xfrm>
            <a:off x="3599361" y="3449113"/>
            <a:ext cx="1745552" cy="1318287"/>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Iznad praga dostatnosti sredstava</a:t>
            </a:r>
          </a:p>
        </p:txBody>
      </p:sp>
      <p:sp>
        <p:nvSpPr>
          <p:cNvPr id="31" name="Arrow: Down 30">
            <a:extLst>
              <a:ext uri="{FF2B5EF4-FFF2-40B4-BE49-F238E27FC236}">
                <a16:creationId xmlns:a16="http://schemas.microsoft.com/office/drawing/2014/main" id="{37E8BB2C-E8CF-360B-B1E5-EDD8B1DD0D84}"/>
              </a:ext>
            </a:extLst>
          </p:cNvPr>
          <p:cNvSpPr/>
          <p:nvPr/>
        </p:nvSpPr>
        <p:spPr>
          <a:xfrm rot="5400000">
            <a:off x="5438999" y="3868488"/>
            <a:ext cx="314960" cy="479540"/>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32" name="Arrow: Down 30">
            <a:extLst>
              <a:ext uri="{FF2B5EF4-FFF2-40B4-BE49-F238E27FC236}">
                <a16:creationId xmlns:a16="http://schemas.microsoft.com/office/drawing/2014/main" id="{37E8BB2C-E8CF-360B-B1E5-EDD8B1DD0D84}"/>
              </a:ext>
            </a:extLst>
          </p:cNvPr>
          <p:cNvSpPr/>
          <p:nvPr/>
        </p:nvSpPr>
        <p:spPr>
          <a:xfrm rot="5400000">
            <a:off x="3231634" y="3910998"/>
            <a:ext cx="314960" cy="408697"/>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33" name="Arrow: Down 30">
            <a:extLst>
              <a:ext uri="{FF2B5EF4-FFF2-40B4-BE49-F238E27FC236}">
                <a16:creationId xmlns:a16="http://schemas.microsoft.com/office/drawing/2014/main" id="{37E8BB2C-E8CF-360B-B1E5-EDD8B1DD0D84}"/>
              </a:ext>
            </a:extLst>
          </p:cNvPr>
          <p:cNvSpPr/>
          <p:nvPr/>
        </p:nvSpPr>
        <p:spPr>
          <a:xfrm rot="5400000">
            <a:off x="1167004" y="3897210"/>
            <a:ext cx="314960" cy="408697"/>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34" name="Oval 33">
            <a:extLst>
              <a:ext uri="{FF2B5EF4-FFF2-40B4-BE49-F238E27FC236}">
                <a16:creationId xmlns:a16="http://schemas.microsoft.com/office/drawing/2014/main" id="{D706D1E2-393E-F58C-B32E-45E1FDDEA149}"/>
              </a:ext>
            </a:extLst>
          </p:cNvPr>
          <p:cNvSpPr/>
          <p:nvPr/>
        </p:nvSpPr>
        <p:spPr>
          <a:xfrm>
            <a:off x="220367" y="3624257"/>
            <a:ext cx="906705" cy="911621"/>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ZP2</a:t>
            </a:r>
          </a:p>
        </p:txBody>
      </p:sp>
    </p:spTree>
    <p:extLst>
      <p:ext uri="{BB962C8B-B14F-4D97-AF65-F5344CB8AC3E}">
        <p14:creationId xmlns:p14="http://schemas.microsoft.com/office/powerpoint/2010/main" val="3400404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09550" y="-342900"/>
            <a:ext cx="12604750" cy="5535787"/>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hr-HR" sz="3600" dirty="0" smtClean="0"/>
              <a:t> </a:t>
            </a:r>
            <a:endParaRPr lang="hr-HR"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819" y="5317066"/>
            <a:ext cx="3040781" cy="933309"/>
          </a:xfrm>
          <a:prstGeom prst="rect">
            <a:avLst/>
          </a:prstGeom>
        </p:spPr>
      </p:pic>
      <p:sp>
        <p:nvSpPr>
          <p:cNvPr id="2" name="Rounded Rectangle 1"/>
          <p:cNvSpPr/>
          <p:nvPr/>
        </p:nvSpPr>
        <p:spPr>
          <a:xfrm>
            <a:off x="3934836" y="4586"/>
            <a:ext cx="3454400" cy="84666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dirty="0"/>
              <a:t>POSTUPAK DODJELE POTPORE</a:t>
            </a:r>
          </a:p>
          <a:p>
            <a:pPr algn="ctr"/>
            <a:r>
              <a:rPr lang="hr-HR" dirty="0"/>
              <a:t>ZP2</a:t>
            </a:r>
          </a:p>
        </p:txBody>
      </p:sp>
      <p:grpSp>
        <p:nvGrpSpPr>
          <p:cNvPr id="17" name="Group 16"/>
          <p:cNvGrpSpPr/>
          <p:nvPr/>
        </p:nvGrpSpPr>
        <p:grpSpPr>
          <a:xfrm>
            <a:off x="0" y="1019895"/>
            <a:ext cx="6937183" cy="1934851"/>
            <a:chOff x="-1402670" y="919549"/>
            <a:chExt cx="6937183" cy="1934851"/>
          </a:xfrm>
        </p:grpSpPr>
        <p:grpSp>
          <p:nvGrpSpPr>
            <p:cNvPr id="13" name="Group 12"/>
            <p:cNvGrpSpPr/>
            <p:nvPr/>
          </p:nvGrpSpPr>
          <p:grpSpPr>
            <a:xfrm>
              <a:off x="1241665" y="919549"/>
              <a:ext cx="4292848" cy="1810671"/>
              <a:chOff x="1007423" y="1629433"/>
              <a:chExt cx="4292848" cy="1810671"/>
            </a:xfrm>
          </p:grpSpPr>
          <p:sp>
            <p:nvSpPr>
              <p:cNvPr id="3" name="Rounded Rectangle 2"/>
              <p:cNvSpPr/>
              <p:nvPr/>
            </p:nvSpPr>
            <p:spPr>
              <a:xfrm>
                <a:off x="1782525" y="1629433"/>
                <a:ext cx="3517746" cy="11407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hr-HR" dirty="0"/>
                  <a:t>Podnošenje i zaprimanje DRUGOG DIJELA zahtjeva za potporu</a:t>
                </a:r>
              </a:p>
              <a:p>
                <a:pPr algn="ctr"/>
                <a:r>
                  <a:rPr lang="hr-HR" dirty="0"/>
                  <a:t>ZP2</a:t>
                </a:r>
              </a:p>
            </p:txBody>
          </p:sp>
          <p:sp>
            <p:nvSpPr>
              <p:cNvPr id="6" name="Rounded Rectangle 5"/>
              <p:cNvSpPr/>
              <p:nvPr/>
            </p:nvSpPr>
            <p:spPr>
              <a:xfrm>
                <a:off x="1007423" y="2666937"/>
                <a:ext cx="2245483" cy="77316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hr-HR" dirty="0"/>
                  <a:t>Elektroničko podnošenje </a:t>
                </a:r>
                <a:r>
                  <a:rPr lang="hr-HR" dirty="0" smtClean="0"/>
                  <a:t>zahtjeva</a:t>
                </a:r>
                <a:endParaRPr lang="en-US" dirty="0"/>
              </a:p>
            </p:txBody>
          </p:sp>
        </p:grpSp>
        <p:sp>
          <p:nvSpPr>
            <p:cNvPr id="16" name="Rounded Rectangle 15"/>
            <p:cNvSpPr/>
            <p:nvPr/>
          </p:nvSpPr>
          <p:spPr>
            <a:xfrm>
              <a:off x="-1402670" y="919549"/>
              <a:ext cx="2530383" cy="1934851"/>
            </a:xfrm>
            <a:prstGeom prst="round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dirty="0"/>
            </a:p>
            <a:p>
              <a:r>
                <a:rPr lang="hr-HR" dirty="0" smtClean="0"/>
                <a:t>Korisnici </a:t>
              </a:r>
              <a:r>
                <a:rPr lang="hr-HR" dirty="0"/>
                <a:t>obveznici javne nabave – </a:t>
              </a:r>
              <a:r>
                <a:rPr lang="hr-HR" dirty="0" smtClean="0"/>
                <a:t>nabavu provode </a:t>
              </a:r>
              <a:r>
                <a:rPr lang="hr-HR" dirty="0"/>
                <a:t>prema Zakonu o javnoj nabavi</a:t>
              </a:r>
            </a:p>
            <a:p>
              <a:pPr marL="285750" indent="-285750">
                <a:buFontTx/>
                <a:buChar char="-"/>
              </a:pPr>
              <a:r>
                <a:rPr lang="hr-HR" dirty="0" smtClean="0">
                  <a:solidFill>
                    <a:srgbClr val="FF0000"/>
                  </a:solidFill>
                </a:rPr>
                <a:t>Javna </a:t>
              </a:r>
              <a:r>
                <a:rPr lang="hr-HR" dirty="0">
                  <a:solidFill>
                    <a:srgbClr val="FF0000"/>
                  </a:solidFill>
                </a:rPr>
                <a:t>objava </a:t>
              </a:r>
              <a:r>
                <a:rPr lang="hr-HR" b="1" u="sng" dirty="0">
                  <a:solidFill>
                    <a:srgbClr val="FF0000"/>
                  </a:solidFill>
                </a:rPr>
                <a:t>u EOJN</a:t>
              </a:r>
              <a:r>
                <a:rPr lang="hr-HR" dirty="0">
                  <a:solidFill>
                    <a:srgbClr val="FF0000"/>
                  </a:solidFill>
                </a:rPr>
                <a:t>!</a:t>
              </a:r>
            </a:p>
            <a:p>
              <a:pPr algn="ctr"/>
              <a:endParaRPr lang="hr-HR" dirty="0"/>
            </a:p>
          </p:txBody>
        </p:sp>
      </p:grpSp>
      <p:grpSp>
        <p:nvGrpSpPr>
          <p:cNvPr id="28" name="Group 27"/>
          <p:cNvGrpSpPr/>
          <p:nvPr/>
        </p:nvGrpSpPr>
        <p:grpSpPr>
          <a:xfrm>
            <a:off x="7596873" y="112818"/>
            <a:ext cx="4189727" cy="3988741"/>
            <a:chOff x="7405556" y="188148"/>
            <a:chExt cx="4076186" cy="3988741"/>
          </a:xfrm>
        </p:grpSpPr>
        <p:sp>
          <p:nvSpPr>
            <p:cNvPr id="21" name="Rounded Rectangle 20"/>
            <p:cNvSpPr/>
            <p:nvPr/>
          </p:nvSpPr>
          <p:spPr>
            <a:xfrm>
              <a:off x="7793092" y="188148"/>
              <a:ext cx="3688650" cy="398874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hr-HR" dirty="0"/>
                <a:t>Administrativna kontrola drugog dijela zahtjeva za potporu i dokumentacije</a:t>
              </a:r>
            </a:p>
          </p:txBody>
        </p:sp>
        <p:sp>
          <p:nvSpPr>
            <p:cNvPr id="22" name="Rounded Rectangle 21"/>
            <p:cNvSpPr/>
            <p:nvPr/>
          </p:nvSpPr>
          <p:spPr>
            <a:xfrm>
              <a:off x="7407993" y="1237302"/>
              <a:ext cx="1817837" cy="57605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hr-HR" dirty="0"/>
                <a:t>Pravovremenost</a:t>
              </a:r>
            </a:p>
          </p:txBody>
        </p:sp>
        <p:sp>
          <p:nvSpPr>
            <p:cNvPr id="23" name="Rounded Rectangle 22"/>
            <p:cNvSpPr/>
            <p:nvPr/>
          </p:nvSpPr>
          <p:spPr>
            <a:xfrm>
              <a:off x="7414933" y="1935880"/>
              <a:ext cx="1810898" cy="66577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hr-HR" dirty="0"/>
                <a:t>Prihvatljivost projekta</a:t>
              </a:r>
            </a:p>
          </p:txBody>
        </p:sp>
        <p:sp>
          <p:nvSpPr>
            <p:cNvPr id="24" name="Rounded Rectangle 23"/>
            <p:cNvSpPr/>
            <p:nvPr/>
          </p:nvSpPr>
          <p:spPr>
            <a:xfrm>
              <a:off x="7405556" y="2727840"/>
              <a:ext cx="1820275" cy="56732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hr-HR" dirty="0"/>
                <a:t>Prihvatljivost troškova</a:t>
              </a:r>
            </a:p>
          </p:txBody>
        </p:sp>
        <p:sp>
          <p:nvSpPr>
            <p:cNvPr id="26" name="Rounded Rectangle 25"/>
            <p:cNvSpPr/>
            <p:nvPr/>
          </p:nvSpPr>
          <p:spPr>
            <a:xfrm>
              <a:off x="7407992" y="3431438"/>
              <a:ext cx="1817838" cy="58853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hr-HR" dirty="0"/>
                <a:t>Postupci nabave</a:t>
              </a:r>
            </a:p>
          </p:txBody>
        </p:sp>
      </p:grpSp>
      <p:sp>
        <p:nvSpPr>
          <p:cNvPr id="29" name="Rounded Rectangle 28"/>
          <p:cNvSpPr/>
          <p:nvPr/>
        </p:nvSpPr>
        <p:spPr>
          <a:xfrm>
            <a:off x="5428744" y="4249757"/>
            <a:ext cx="2519508" cy="73654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hr-HR" sz="2000" dirty="0"/>
              <a:t>Odluka o dodjeli sredstava</a:t>
            </a:r>
          </a:p>
        </p:txBody>
      </p:sp>
      <p:sp>
        <p:nvSpPr>
          <p:cNvPr id="41" name="Rounded Rectangle 4">
            <a:extLst>
              <a:ext uri="{FF2B5EF4-FFF2-40B4-BE49-F238E27FC236}">
                <a16:creationId xmlns:a16="http://schemas.microsoft.com/office/drawing/2014/main" id="{7CF3AF78-9FC3-42F5-8ECF-A660344F33AD}"/>
              </a:ext>
            </a:extLst>
          </p:cNvPr>
          <p:cNvSpPr/>
          <p:nvPr/>
        </p:nvSpPr>
        <p:spPr>
          <a:xfrm>
            <a:off x="9871284" y="3524250"/>
            <a:ext cx="2056615" cy="78105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a:t>Financijske korekcije</a:t>
            </a:r>
          </a:p>
          <a:p>
            <a:pPr algn="ctr"/>
            <a:r>
              <a:rPr lang="hr-HR" sz="1600" dirty="0"/>
              <a:t>Prilog 5 Pravilnika</a:t>
            </a:r>
          </a:p>
        </p:txBody>
      </p:sp>
      <p:sp>
        <p:nvSpPr>
          <p:cNvPr id="61" name="Rounded Rectangle 4">
            <a:extLst>
              <a:ext uri="{FF2B5EF4-FFF2-40B4-BE49-F238E27FC236}">
                <a16:creationId xmlns:a16="http://schemas.microsoft.com/office/drawing/2014/main" id="{A066F83E-05DA-4ABA-975C-E2CC2FA3FDD9}"/>
              </a:ext>
            </a:extLst>
          </p:cNvPr>
          <p:cNvSpPr/>
          <p:nvPr/>
        </p:nvSpPr>
        <p:spPr>
          <a:xfrm>
            <a:off x="0" y="3165837"/>
            <a:ext cx="2530383" cy="1486691"/>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dirty="0"/>
              <a:t>Korisnici ne obveznici javne nabave – </a:t>
            </a:r>
            <a:r>
              <a:rPr lang="hr-HR" dirty="0" smtClean="0"/>
              <a:t>nabava provode </a:t>
            </a:r>
            <a:r>
              <a:rPr lang="hr-HR" dirty="0"/>
              <a:t>putem EONE (Prilog 6 Pravilnika)</a:t>
            </a:r>
          </a:p>
        </p:txBody>
      </p:sp>
      <p:sp>
        <p:nvSpPr>
          <p:cNvPr id="10" name="Oval 9">
            <a:extLst>
              <a:ext uri="{FF2B5EF4-FFF2-40B4-BE49-F238E27FC236}">
                <a16:creationId xmlns:a16="http://schemas.microsoft.com/office/drawing/2014/main" id="{7F2AE6FF-3F4E-6AD6-81C0-75DBE95204DC}"/>
              </a:ext>
            </a:extLst>
          </p:cNvPr>
          <p:cNvSpPr/>
          <p:nvPr/>
        </p:nvSpPr>
        <p:spPr>
          <a:xfrm>
            <a:off x="2732973" y="2954746"/>
            <a:ext cx="2635285" cy="2031552"/>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Drugi dio zahtjeva za potporu u roku 12 mjeseci od sklapanja ugovora o financiranju</a:t>
            </a:r>
          </a:p>
        </p:txBody>
      </p:sp>
      <p:sp>
        <p:nvSpPr>
          <p:cNvPr id="11" name="Oval 10">
            <a:extLst>
              <a:ext uri="{FF2B5EF4-FFF2-40B4-BE49-F238E27FC236}">
                <a16:creationId xmlns:a16="http://schemas.microsoft.com/office/drawing/2014/main" id="{1F522CA5-980D-2F54-41DE-1117D9E4EC29}"/>
              </a:ext>
            </a:extLst>
          </p:cNvPr>
          <p:cNvSpPr/>
          <p:nvPr/>
        </p:nvSpPr>
        <p:spPr>
          <a:xfrm>
            <a:off x="4950400" y="1832454"/>
            <a:ext cx="2385076" cy="206906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Korisnik može podnijeti drugi dio zahtjeva za potporu</a:t>
            </a:r>
          </a:p>
          <a:p>
            <a:pPr algn="ctr"/>
            <a:r>
              <a:rPr lang="hr-HR" dirty="0"/>
              <a:t>SAMO JEDANPUT</a:t>
            </a:r>
          </a:p>
        </p:txBody>
      </p:sp>
      <p:sp>
        <p:nvSpPr>
          <p:cNvPr id="14" name="Arrow: Right 13">
            <a:extLst>
              <a:ext uri="{FF2B5EF4-FFF2-40B4-BE49-F238E27FC236}">
                <a16:creationId xmlns:a16="http://schemas.microsoft.com/office/drawing/2014/main" id="{BF1C5791-FCA7-E2C4-158C-BE92AE84BB0C}"/>
              </a:ext>
            </a:extLst>
          </p:cNvPr>
          <p:cNvSpPr/>
          <p:nvPr/>
        </p:nvSpPr>
        <p:spPr>
          <a:xfrm>
            <a:off x="2572656" y="1381085"/>
            <a:ext cx="810048" cy="256023"/>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5" name="Arrow: Right 14">
            <a:extLst>
              <a:ext uri="{FF2B5EF4-FFF2-40B4-BE49-F238E27FC236}">
                <a16:creationId xmlns:a16="http://schemas.microsoft.com/office/drawing/2014/main" id="{1AB8D771-97E3-947A-F060-9143E82EC1FD}"/>
              </a:ext>
            </a:extLst>
          </p:cNvPr>
          <p:cNvSpPr/>
          <p:nvPr/>
        </p:nvSpPr>
        <p:spPr>
          <a:xfrm rot="20099221">
            <a:off x="7058856" y="874329"/>
            <a:ext cx="844735" cy="273205"/>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9" name="Arrow: Down 18">
            <a:extLst>
              <a:ext uri="{FF2B5EF4-FFF2-40B4-BE49-F238E27FC236}">
                <a16:creationId xmlns:a16="http://schemas.microsoft.com/office/drawing/2014/main" id="{DA26F352-F2D3-A7F9-D885-AD4BE9FB717E}"/>
              </a:ext>
            </a:extLst>
          </p:cNvPr>
          <p:cNvSpPr/>
          <p:nvPr/>
        </p:nvSpPr>
        <p:spPr>
          <a:xfrm rot="2960591">
            <a:off x="8211231" y="4072193"/>
            <a:ext cx="265691" cy="746951"/>
          </a:xfrm>
          <a:prstGeom prst="downArrow">
            <a:avLst>
              <a:gd name="adj1" fmla="val 52304"/>
              <a:gd name="adj2" fmla="val 50000"/>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4" name="Rectangle: Rounded Corners 3">
            <a:extLst>
              <a:ext uri="{FF2B5EF4-FFF2-40B4-BE49-F238E27FC236}">
                <a16:creationId xmlns:a16="http://schemas.microsoft.com/office/drawing/2014/main" id="{CF3BB48F-57E4-4FE9-B535-CC2F3A7F563B}"/>
              </a:ext>
            </a:extLst>
          </p:cNvPr>
          <p:cNvSpPr/>
          <p:nvPr/>
        </p:nvSpPr>
        <p:spPr>
          <a:xfrm>
            <a:off x="0" y="112818"/>
            <a:ext cx="2609389" cy="697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Nabava se provodi nakon ZP1 a prije ZP2</a:t>
            </a:r>
          </a:p>
        </p:txBody>
      </p:sp>
    </p:spTree>
    <p:extLst>
      <p:ext uri="{BB962C8B-B14F-4D97-AF65-F5344CB8AC3E}">
        <p14:creationId xmlns:p14="http://schemas.microsoft.com/office/powerpoint/2010/main" val="1170381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 y="0"/>
            <a:ext cx="12192001" cy="5229226"/>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hr-HR"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819" y="5317066"/>
            <a:ext cx="3040781" cy="933309"/>
          </a:xfrm>
          <a:prstGeom prst="rect">
            <a:avLst/>
          </a:prstGeom>
        </p:spPr>
      </p:pic>
      <p:sp>
        <p:nvSpPr>
          <p:cNvPr id="2" name="Rounded Rectangle 1"/>
          <p:cNvSpPr/>
          <p:nvPr/>
        </p:nvSpPr>
        <p:spPr>
          <a:xfrm>
            <a:off x="4114976" y="21309"/>
            <a:ext cx="4082797" cy="6361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dirty="0"/>
              <a:t>POSTUPAK PROVEDBE PROJEKTA</a:t>
            </a:r>
          </a:p>
        </p:txBody>
      </p:sp>
      <p:sp>
        <p:nvSpPr>
          <p:cNvPr id="3" name="Rounded Rectangle 2"/>
          <p:cNvSpPr/>
          <p:nvPr/>
        </p:nvSpPr>
        <p:spPr>
          <a:xfrm>
            <a:off x="933449" y="633822"/>
            <a:ext cx="4438651" cy="5527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hr-HR" dirty="0"/>
              <a:t>Zahtjev za isplatu predujma</a:t>
            </a:r>
          </a:p>
        </p:txBody>
      </p:sp>
      <p:grpSp>
        <p:nvGrpSpPr>
          <p:cNvPr id="31" name="Group 30"/>
          <p:cNvGrpSpPr/>
          <p:nvPr/>
        </p:nvGrpSpPr>
        <p:grpSpPr>
          <a:xfrm>
            <a:off x="275762" y="1394427"/>
            <a:ext cx="3625678" cy="1583144"/>
            <a:chOff x="4166974" y="-1332322"/>
            <a:chExt cx="3625678" cy="1381803"/>
          </a:xfrm>
        </p:grpSpPr>
        <p:sp>
          <p:nvSpPr>
            <p:cNvPr id="14" name="Rounded Rectangle 13"/>
            <p:cNvSpPr/>
            <p:nvPr/>
          </p:nvSpPr>
          <p:spPr>
            <a:xfrm>
              <a:off x="4166974" y="-1332322"/>
              <a:ext cx="3625678" cy="13818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hr-HR" dirty="0"/>
                <a:t>Podnošenje zahtjeva za isplatu predujma</a:t>
              </a:r>
            </a:p>
            <a:p>
              <a:pPr algn="ctr"/>
              <a:endParaRPr lang="hr-HR" dirty="0"/>
            </a:p>
          </p:txBody>
        </p:sp>
        <p:sp>
          <p:nvSpPr>
            <p:cNvPr id="40" name="Rounded Rectangle 39"/>
            <p:cNvSpPr/>
            <p:nvPr/>
          </p:nvSpPr>
          <p:spPr>
            <a:xfrm>
              <a:off x="4614045" y="-720889"/>
              <a:ext cx="2652334" cy="6821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hr-HR" dirty="0"/>
                <a:t>Elektroničko podnošenje zahtjeva</a:t>
              </a:r>
            </a:p>
          </p:txBody>
        </p:sp>
      </p:grpSp>
      <p:grpSp>
        <p:nvGrpSpPr>
          <p:cNvPr id="33" name="Group 32"/>
          <p:cNvGrpSpPr/>
          <p:nvPr/>
        </p:nvGrpSpPr>
        <p:grpSpPr>
          <a:xfrm>
            <a:off x="4579729" y="1274432"/>
            <a:ext cx="6713356" cy="3221368"/>
            <a:chOff x="5392088" y="2162591"/>
            <a:chExt cx="6024558" cy="1793324"/>
          </a:xfrm>
        </p:grpSpPr>
        <p:sp>
          <p:nvSpPr>
            <p:cNvPr id="15" name="Rounded Rectangle 14"/>
            <p:cNvSpPr/>
            <p:nvPr/>
          </p:nvSpPr>
          <p:spPr>
            <a:xfrm>
              <a:off x="5392088" y="2162591"/>
              <a:ext cx="2562540" cy="179332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hr-HR" dirty="0"/>
                <a:t>Administrativna kontrola zahtjeva za isplatu predujma</a:t>
              </a:r>
            </a:p>
          </p:txBody>
        </p:sp>
        <p:sp>
          <p:nvSpPr>
            <p:cNvPr id="30" name="Rounded Rectangle 29"/>
            <p:cNvSpPr/>
            <p:nvPr/>
          </p:nvSpPr>
          <p:spPr>
            <a:xfrm>
              <a:off x="8632871" y="2327414"/>
              <a:ext cx="2783775" cy="291958"/>
            </a:xfrm>
            <a:prstGeom prst="round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hr-HR" sz="2000" dirty="0"/>
                <a:t>Odluka o isplati predujma</a:t>
              </a:r>
            </a:p>
          </p:txBody>
        </p:sp>
      </p:grpSp>
      <p:sp>
        <p:nvSpPr>
          <p:cNvPr id="46" name="Rounded Rectangle 45"/>
          <p:cNvSpPr/>
          <p:nvPr/>
        </p:nvSpPr>
        <p:spPr>
          <a:xfrm>
            <a:off x="8775632" y="2711974"/>
            <a:ext cx="3324112" cy="1083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Pravdanje predujma u cijelosti plaćenim računima kod naredne rate</a:t>
            </a:r>
          </a:p>
        </p:txBody>
      </p:sp>
      <p:sp>
        <p:nvSpPr>
          <p:cNvPr id="5" name="Oval 4">
            <a:extLst>
              <a:ext uri="{FF2B5EF4-FFF2-40B4-BE49-F238E27FC236}">
                <a16:creationId xmlns:a16="http://schemas.microsoft.com/office/drawing/2014/main" id="{03AFE265-B4E1-725B-67A2-5FC5E1A16094}"/>
              </a:ext>
            </a:extLst>
          </p:cNvPr>
          <p:cNvSpPr/>
          <p:nvPr/>
        </p:nvSpPr>
        <p:spPr>
          <a:xfrm>
            <a:off x="33691" y="3092449"/>
            <a:ext cx="2248512" cy="2072217"/>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ROK: 6 mjeseci od dana donošenja odluke o dodjeli </a:t>
            </a:r>
            <a:r>
              <a:rPr lang="hr-HR" dirty="0" smtClean="0"/>
              <a:t>sredstava</a:t>
            </a:r>
            <a:endParaRPr lang="hr-HR" dirty="0"/>
          </a:p>
        </p:txBody>
      </p:sp>
      <p:sp>
        <p:nvSpPr>
          <p:cNvPr id="7" name="Oval 6">
            <a:extLst>
              <a:ext uri="{FF2B5EF4-FFF2-40B4-BE49-F238E27FC236}">
                <a16:creationId xmlns:a16="http://schemas.microsoft.com/office/drawing/2014/main" id="{FD33E765-10E3-9FE5-A008-DD6E8C4AE208}"/>
              </a:ext>
            </a:extLst>
          </p:cNvPr>
          <p:cNvSpPr/>
          <p:nvPr/>
        </p:nvSpPr>
        <p:spPr>
          <a:xfrm>
            <a:off x="4275701" y="2345614"/>
            <a:ext cx="2248512" cy="1770106"/>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Korisnik javnopravno tijelo nije obavezan imati bankarsku garanciju</a:t>
            </a:r>
          </a:p>
        </p:txBody>
      </p:sp>
      <p:sp>
        <p:nvSpPr>
          <p:cNvPr id="11" name="Oval 10">
            <a:extLst>
              <a:ext uri="{FF2B5EF4-FFF2-40B4-BE49-F238E27FC236}">
                <a16:creationId xmlns:a16="http://schemas.microsoft.com/office/drawing/2014/main" id="{05795EC9-34DE-94FB-2F54-635BCEBDC485}"/>
              </a:ext>
            </a:extLst>
          </p:cNvPr>
          <p:cNvSpPr/>
          <p:nvPr/>
        </p:nvSpPr>
        <p:spPr>
          <a:xfrm>
            <a:off x="6412821" y="2666999"/>
            <a:ext cx="2407920" cy="196088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IZNOS: najviše 50% odobrenih sredstava iz Odluke o dodjeli sredstava</a:t>
            </a:r>
            <a:endParaRPr lang="hr-HR" sz="2000" b="1" dirty="0"/>
          </a:p>
          <a:p>
            <a:pPr algn="ctr"/>
            <a:endParaRPr lang="hr-HR" dirty="0"/>
          </a:p>
        </p:txBody>
      </p:sp>
      <p:sp>
        <p:nvSpPr>
          <p:cNvPr id="12" name="Arrow: Right 11">
            <a:extLst>
              <a:ext uri="{FF2B5EF4-FFF2-40B4-BE49-F238E27FC236}">
                <a16:creationId xmlns:a16="http://schemas.microsoft.com/office/drawing/2014/main" id="{A127DFF6-8818-C8AC-B0ED-42632C30E0E3}"/>
              </a:ext>
            </a:extLst>
          </p:cNvPr>
          <p:cNvSpPr/>
          <p:nvPr/>
        </p:nvSpPr>
        <p:spPr>
          <a:xfrm>
            <a:off x="3901441" y="1570505"/>
            <a:ext cx="678286" cy="309095"/>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9" name="Arrow: Right 18">
            <a:extLst>
              <a:ext uri="{FF2B5EF4-FFF2-40B4-BE49-F238E27FC236}">
                <a16:creationId xmlns:a16="http://schemas.microsoft.com/office/drawing/2014/main" id="{8839D337-71F0-F636-AC6B-E5FC5681F94E}"/>
              </a:ext>
            </a:extLst>
          </p:cNvPr>
          <p:cNvSpPr/>
          <p:nvPr/>
        </p:nvSpPr>
        <p:spPr>
          <a:xfrm>
            <a:off x="7435248" y="1666240"/>
            <a:ext cx="755788" cy="314960"/>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21" name="Rounded Rectangle 45">
            <a:extLst>
              <a:ext uri="{FF2B5EF4-FFF2-40B4-BE49-F238E27FC236}">
                <a16:creationId xmlns:a16="http://schemas.microsoft.com/office/drawing/2014/main" id="{23BC9223-06D1-8C94-F78B-6A8F1C85CFA3}"/>
              </a:ext>
            </a:extLst>
          </p:cNvPr>
          <p:cNvSpPr/>
          <p:nvPr/>
        </p:nvSpPr>
        <p:spPr>
          <a:xfrm>
            <a:off x="8828380" y="3996035"/>
            <a:ext cx="2882029" cy="10921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Zahtjev za produženje roka</a:t>
            </a:r>
          </a:p>
          <a:p>
            <a:pPr algn="ctr"/>
            <a:r>
              <a:rPr lang="hr-HR" dirty="0"/>
              <a:t>- Viša sila i izvanredne okolnosti</a:t>
            </a:r>
          </a:p>
        </p:txBody>
      </p:sp>
      <p:sp>
        <p:nvSpPr>
          <p:cNvPr id="4" name="Oval 3">
            <a:extLst>
              <a:ext uri="{FF2B5EF4-FFF2-40B4-BE49-F238E27FC236}">
                <a16:creationId xmlns:a16="http://schemas.microsoft.com/office/drawing/2014/main" id="{DBFFFA99-C92F-494F-9DD4-2D5AFF3F47C6}"/>
              </a:ext>
            </a:extLst>
          </p:cNvPr>
          <p:cNvSpPr/>
          <p:nvPr/>
        </p:nvSpPr>
        <p:spPr>
          <a:xfrm>
            <a:off x="2315896" y="3038622"/>
            <a:ext cx="2263832" cy="218709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Korisnik koji nije javno pravno tijelo – Bankarska garancija „na prvi poziv” u 100% iznosu</a:t>
            </a:r>
          </a:p>
        </p:txBody>
      </p:sp>
    </p:spTree>
    <p:extLst>
      <p:ext uri="{BB962C8B-B14F-4D97-AF65-F5344CB8AC3E}">
        <p14:creationId xmlns:p14="http://schemas.microsoft.com/office/powerpoint/2010/main" val="429296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07818" y="-394855"/>
            <a:ext cx="12583728" cy="554551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hr-HR"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819" y="5317066"/>
            <a:ext cx="3040781" cy="933309"/>
          </a:xfrm>
          <a:prstGeom prst="rect">
            <a:avLst/>
          </a:prstGeom>
        </p:spPr>
      </p:pic>
      <p:sp>
        <p:nvSpPr>
          <p:cNvPr id="2" name="Rounded Rectangle 1"/>
          <p:cNvSpPr/>
          <p:nvPr/>
        </p:nvSpPr>
        <p:spPr>
          <a:xfrm>
            <a:off x="3022600" y="-207290"/>
            <a:ext cx="4433825" cy="57559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dirty="0"/>
              <a:t>POSTUPAK PROVEDBE PROJEKTA</a:t>
            </a:r>
          </a:p>
        </p:txBody>
      </p:sp>
      <p:grpSp>
        <p:nvGrpSpPr>
          <p:cNvPr id="13" name="Group 12"/>
          <p:cNvGrpSpPr/>
          <p:nvPr/>
        </p:nvGrpSpPr>
        <p:grpSpPr>
          <a:xfrm>
            <a:off x="7904632" y="125955"/>
            <a:ext cx="4090344" cy="3609037"/>
            <a:chOff x="2423590" y="1723542"/>
            <a:chExt cx="4090344" cy="3670040"/>
          </a:xfrm>
        </p:grpSpPr>
        <p:sp>
          <p:nvSpPr>
            <p:cNvPr id="3" name="Rounded Rectangle 2"/>
            <p:cNvSpPr/>
            <p:nvPr/>
          </p:nvSpPr>
          <p:spPr>
            <a:xfrm>
              <a:off x="2686580" y="1723542"/>
              <a:ext cx="3827354" cy="36700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hr-HR" dirty="0"/>
                <a:t>Administrativna kontrola zahtjeva za isplatu</a:t>
              </a:r>
            </a:p>
          </p:txBody>
        </p:sp>
        <p:sp>
          <p:nvSpPr>
            <p:cNvPr id="4" name="Rounded Rectangle 3"/>
            <p:cNvSpPr/>
            <p:nvPr/>
          </p:nvSpPr>
          <p:spPr>
            <a:xfrm>
              <a:off x="2423590" y="3670323"/>
              <a:ext cx="3715868" cy="4793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r-HR" dirty="0"/>
                <a:t>Dokumentacija Prilog 6 Natječaja</a:t>
              </a:r>
            </a:p>
          </p:txBody>
        </p:sp>
        <p:sp>
          <p:nvSpPr>
            <p:cNvPr id="6" name="Rounded Rectangle 5"/>
            <p:cNvSpPr/>
            <p:nvPr/>
          </p:nvSpPr>
          <p:spPr>
            <a:xfrm>
              <a:off x="2423590" y="2541342"/>
              <a:ext cx="3715868" cy="9597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hr-HR" dirty="0"/>
                <a:t>Usporedba realiziranih troškova sa troškovima odobrenim Odlukom o dodjeli sredstava</a:t>
              </a:r>
            </a:p>
          </p:txBody>
        </p:sp>
      </p:grpSp>
      <p:grpSp>
        <p:nvGrpSpPr>
          <p:cNvPr id="11" name="Group 10"/>
          <p:cNvGrpSpPr/>
          <p:nvPr/>
        </p:nvGrpSpPr>
        <p:grpSpPr>
          <a:xfrm>
            <a:off x="99461" y="755079"/>
            <a:ext cx="3688650" cy="4274450"/>
            <a:chOff x="5118118" y="-22880"/>
            <a:chExt cx="3688650" cy="4274450"/>
          </a:xfrm>
        </p:grpSpPr>
        <p:grpSp>
          <p:nvGrpSpPr>
            <p:cNvPr id="28" name="Group 27"/>
            <p:cNvGrpSpPr/>
            <p:nvPr/>
          </p:nvGrpSpPr>
          <p:grpSpPr>
            <a:xfrm>
              <a:off x="5118118" y="-22880"/>
              <a:ext cx="3688650" cy="3225864"/>
              <a:chOff x="7860116" y="165268"/>
              <a:chExt cx="3688650" cy="3225864"/>
            </a:xfrm>
          </p:grpSpPr>
          <p:sp>
            <p:nvSpPr>
              <p:cNvPr id="21" name="Rounded Rectangle 20"/>
              <p:cNvSpPr/>
              <p:nvPr/>
            </p:nvSpPr>
            <p:spPr>
              <a:xfrm>
                <a:off x="7860116" y="165268"/>
                <a:ext cx="3688650" cy="32258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hr-HR" dirty="0"/>
                  <a:t>Zahtjev za isplatu</a:t>
                </a:r>
              </a:p>
            </p:txBody>
          </p:sp>
          <p:sp>
            <p:nvSpPr>
              <p:cNvPr id="27" name="Rounded Rectangle 26"/>
              <p:cNvSpPr/>
              <p:nvPr/>
            </p:nvSpPr>
            <p:spPr>
              <a:xfrm>
                <a:off x="7966312" y="750283"/>
                <a:ext cx="2650237" cy="1628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dirty="0"/>
                  <a:t>ROK za zahtjev za isplatu 1. rate: </a:t>
                </a:r>
              </a:p>
              <a:p>
                <a:r>
                  <a:rPr lang="hr-HR" dirty="0"/>
                  <a:t>12 mjeseci od dana donošenja Odluke o dodjeli sredstava</a:t>
                </a:r>
              </a:p>
            </p:txBody>
          </p:sp>
        </p:grpSp>
        <p:sp>
          <p:nvSpPr>
            <p:cNvPr id="5" name="Rounded Rectangle 4"/>
            <p:cNvSpPr/>
            <p:nvPr/>
          </p:nvSpPr>
          <p:spPr>
            <a:xfrm>
              <a:off x="5241114" y="2284129"/>
              <a:ext cx="3358244" cy="1967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dirty="0"/>
                <a:t>ROK za zahtjev za isplatu konačne rate/jednokratnu isplatu:</a:t>
              </a:r>
            </a:p>
            <a:p>
              <a:r>
                <a:rPr lang="hr-HR" dirty="0"/>
                <a:t>24 mjeseca od dana donošenja Odluke o dodjeli sredstava</a:t>
              </a:r>
            </a:p>
            <a:p>
              <a:r>
                <a:rPr lang="hr-HR" dirty="0"/>
                <a:t>i</a:t>
              </a:r>
              <a:r>
                <a:rPr lang="hr-HR" dirty="0" smtClean="0"/>
                <a:t>li</a:t>
              </a:r>
              <a:endParaRPr lang="hr-HR" dirty="0"/>
            </a:p>
            <a:p>
              <a:r>
                <a:rPr lang="hr-HR" dirty="0"/>
                <a:t>najkasnije do 30.6.2029.</a:t>
              </a:r>
            </a:p>
          </p:txBody>
        </p:sp>
      </p:grpSp>
      <p:grpSp>
        <p:nvGrpSpPr>
          <p:cNvPr id="31" name="Group 30"/>
          <p:cNvGrpSpPr/>
          <p:nvPr/>
        </p:nvGrpSpPr>
        <p:grpSpPr>
          <a:xfrm>
            <a:off x="4961581" y="849717"/>
            <a:ext cx="2494844" cy="1828458"/>
            <a:chOff x="9211039" y="112675"/>
            <a:chExt cx="2494844" cy="1447459"/>
          </a:xfrm>
        </p:grpSpPr>
        <p:sp>
          <p:nvSpPr>
            <p:cNvPr id="14" name="Rounded Rectangle 13"/>
            <p:cNvSpPr/>
            <p:nvPr/>
          </p:nvSpPr>
          <p:spPr>
            <a:xfrm>
              <a:off x="9211039" y="112675"/>
              <a:ext cx="2494844" cy="14474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hr-HR" dirty="0"/>
                <a:t>Podnošenje zahtjeva za </a:t>
              </a:r>
              <a:r>
                <a:rPr lang="hr-HR" dirty="0" smtClean="0"/>
                <a:t>isplatu</a:t>
              </a:r>
            </a:p>
            <a:p>
              <a:pPr algn="ctr"/>
              <a:endParaRPr lang="hr-HR" dirty="0"/>
            </a:p>
          </p:txBody>
        </p:sp>
        <p:sp>
          <p:nvSpPr>
            <p:cNvPr id="40" name="Rounded Rectangle 39"/>
            <p:cNvSpPr/>
            <p:nvPr/>
          </p:nvSpPr>
          <p:spPr>
            <a:xfrm>
              <a:off x="9356666" y="891192"/>
              <a:ext cx="2203589" cy="5708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hr-HR" dirty="0"/>
                <a:t>Elektroničko podnošenje zahtjeva</a:t>
              </a:r>
            </a:p>
          </p:txBody>
        </p:sp>
      </p:grpSp>
      <p:sp>
        <p:nvSpPr>
          <p:cNvPr id="10" name="Oval 9">
            <a:extLst>
              <a:ext uri="{FF2B5EF4-FFF2-40B4-BE49-F238E27FC236}">
                <a16:creationId xmlns:a16="http://schemas.microsoft.com/office/drawing/2014/main" id="{B475BBA4-ECC8-CF96-5025-0AB9C7C42A81}"/>
              </a:ext>
            </a:extLst>
          </p:cNvPr>
          <p:cNvSpPr/>
          <p:nvPr/>
        </p:nvSpPr>
        <p:spPr>
          <a:xfrm>
            <a:off x="3165359" y="719552"/>
            <a:ext cx="1603384" cy="1042222"/>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Najviše dvije rate</a:t>
            </a:r>
          </a:p>
        </p:txBody>
      </p:sp>
      <p:sp>
        <p:nvSpPr>
          <p:cNvPr id="18" name="Rounded Rectangle 29">
            <a:extLst>
              <a:ext uri="{FF2B5EF4-FFF2-40B4-BE49-F238E27FC236}">
                <a16:creationId xmlns:a16="http://schemas.microsoft.com/office/drawing/2014/main" id="{093AB573-B516-FBFF-39F1-776D814A1B9B}"/>
              </a:ext>
            </a:extLst>
          </p:cNvPr>
          <p:cNvSpPr/>
          <p:nvPr/>
        </p:nvSpPr>
        <p:spPr>
          <a:xfrm>
            <a:off x="7572375" y="4329806"/>
            <a:ext cx="2508317" cy="699723"/>
          </a:xfrm>
          <a:prstGeom prst="round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hr-HR" dirty="0"/>
              <a:t>Posjet lokaciji/kontrola na terenu</a:t>
            </a:r>
          </a:p>
        </p:txBody>
      </p:sp>
      <p:sp>
        <p:nvSpPr>
          <p:cNvPr id="19" name="Oval 18">
            <a:extLst>
              <a:ext uri="{FF2B5EF4-FFF2-40B4-BE49-F238E27FC236}">
                <a16:creationId xmlns:a16="http://schemas.microsoft.com/office/drawing/2014/main" id="{A40F412C-548C-0BA6-18C1-5DD1791B2277}"/>
              </a:ext>
            </a:extLst>
          </p:cNvPr>
          <p:cNvSpPr/>
          <p:nvPr/>
        </p:nvSpPr>
        <p:spPr>
          <a:xfrm>
            <a:off x="2936492" y="1636930"/>
            <a:ext cx="2040368" cy="1937793"/>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Isplata u ratama najmanje 25% potpore za zadnju ratu</a:t>
            </a:r>
          </a:p>
        </p:txBody>
      </p:sp>
      <p:sp>
        <p:nvSpPr>
          <p:cNvPr id="24" name="Arrow: Right 23">
            <a:extLst>
              <a:ext uri="{FF2B5EF4-FFF2-40B4-BE49-F238E27FC236}">
                <a16:creationId xmlns:a16="http://schemas.microsoft.com/office/drawing/2014/main" id="{8900887D-E779-9EE7-C181-C31A55B1BC38}"/>
              </a:ext>
            </a:extLst>
          </p:cNvPr>
          <p:cNvSpPr/>
          <p:nvPr/>
        </p:nvSpPr>
        <p:spPr>
          <a:xfrm rot="20319653">
            <a:off x="7426160" y="699046"/>
            <a:ext cx="771729" cy="266886"/>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25" name="Arrow: Down 24">
            <a:extLst>
              <a:ext uri="{FF2B5EF4-FFF2-40B4-BE49-F238E27FC236}">
                <a16:creationId xmlns:a16="http://schemas.microsoft.com/office/drawing/2014/main" id="{A682ED6D-380B-08EC-CE1A-20E0776C2634}"/>
              </a:ext>
            </a:extLst>
          </p:cNvPr>
          <p:cNvSpPr/>
          <p:nvPr/>
        </p:nvSpPr>
        <p:spPr>
          <a:xfrm>
            <a:off x="9333595" y="3734992"/>
            <a:ext cx="267605" cy="608407"/>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26" name="Arrow: Down 25">
            <a:extLst>
              <a:ext uri="{FF2B5EF4-FFF2-40B4-BE49-F238E27FC236}">
                <a16:creationId xmlns:a16="http://schemas.microsoft.com/office/drawing/2014/main" id="{E6410A9B-CFFC-A8F8-C8E7-2C0F52474902}"/>
              </a:ext>
            </a:extLst>
          </p:cNvPr>
          <p:cNvSpPr/>
          <p:nvPr/>
        </p:nvSpPr>
        <p:spPr>
          <a:xfrm rot="5400000">
            <a:off x="6829170" y="4266683"/>
            <a:ext cx="277030" cy="872740"/>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29" name="Rectangle: Rounded Corners 28">
            <a:extLst>
              <a:ext uri="{FF2B5EF4-FFF2-40B4-BE49-F238E27FC236}">
                <a16:creationId xmlns:a16="http://schemas.microsoft.com/office/drawing/2014/main" id="{ED9C13AB-0C67-D14E-D3C9-01B1B99BDFF8}"/>
              </a:ext>
            </a:extLst>
          </p:cNvPr>
          <p:cNvSpPr/>
          <p:nvPr/>
        </p:nvSpPr>
        <p:spPr>
          <a:xfrm>
            <a:off x="7904631" y="2678176"/>
            <a:ext cx="3715869" cy="865669"/>
          </a:xfrm>
          <a:prstGeom prst="roundRect">
            <a:avLst/>
          </a:prstGeom>
          <a:solidFill>
            <a:schemeClr val="accent3"/>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Provjera izvršenja ugovora o javnoj/jednostavnoj </a:t>
            </a:r>
            <a:r>
              <a:rPr lang="hr-HR" dirty="0" smtClean="0"/>
              <a:t>nabavi</a:t>
            </a:r>
            <a:endParaRPr lang="hr-HR" dirty="0"/>
          </a:p>
        </p:txBody>
      </p:sp>
      <p:sp>
        <p:nvSpPr>
          <p:cNvPr id="32" name="Rounded Rectangle 4">
            <a:extLst>
              <a:ext uri="{FF2B5EF4-FFF2-40B4-BE49-F238E27FC236}">
                <a16:creationId xmlns:a16="http://schemas.microsoft.com/office/drawing/2014/main" id="{25CBC224-02D6-4AF1-B3C8-FAB61E08F775}"/>
              </a:ext>
            </a:extLst>
          </p:cNvPr>
          <p:cNvSpPr/>
          <p:nvPr/>
        </p:nvSpPr>
        <p:spPr>
          <a:xfrm>
            <a:off x="10111361" y="3710253"/>
            <a:ext cx="2052064" cy="64002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a:t>Financijske korekcije</a:t>
            </a:r>
          </a:p>
          <a:p>
            <a:pPr algn="ctr"/>
            <a:r>
              <a:rPr lang="hr-HR" sz="1600" dirty="0"/>
              <a:t>Prilog 5 Pravilnika</a:t>
            </a:r>
          </a:p>
        </p:txBody>
      </p:sp>
      <p:sp>
        <p:nvSpPr>
          <p:cNvPr id="33" name="Rounded Rectangle 29">
            <a:extLst>
              <a:ext uri="{FF2B5EF4-FFF2-40B4-BE49-F238E27FC236}">
                <a16:creationId xmlns:a16="http://schemas.microsoft.com/office/drawing/2014/main" id="{093AB573-B516-FBFF-39F1-776D814A1B9B}"/>
              </a:ext>
            </a:extLst>
          </p:cNvPr>
          <p:cNvSpPr/>
          <p:nvPr/>
        </p:nvSpPr>
        <p:spPr>
          <a:xfrm>
            <a:off x="3956676" y="4466677"/>
            <a:ext cx="2508317" cy="562851"/>
          </a:xfrm>
          <a:prstGeom prst="round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hr-HR" sz="2200" dirty="0"/>
              <a:t>Odluka o isplati</a:t>
            </a:r>
          </a:p>
        </p:txBody>
      </p:sp>
    </p:spTree>
    <p:extLst>
      <p:ext uri="{BB962C8B-B14F-4D97-AF65-F5344CB8AC3E}">
        <p14:creationId xmlns:p14="http://schemas.microsoft.com/office/powerpoint/2010/main" val="4125942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66726" y="-419100"/>
            <a:ext cx="12923269" cy="5611987"/>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hr-HR"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819" y="5317066"/>
            <a:ext cx="3040781" cy="933309"/>
          </a:xfrm>
          <a:prstGeom prst="rect">
            <a:avLst/>
          </a:prstGeom>
        </p:spPr>
      </p:pic>
      <p:sp>
        <p:nvSpPr>
          <p:cNvPr id="2" name="Rounded Rectangle 1"/>
          <p:cNvSpPr/>
          <p:nvPr/>
        </p:nvSpPr>
        <p:spPr>
          <a:xfrm>
            <a:off x="143257" y="-138057"/>
            <a:ext cx="3909453" cy="906766"/>
          </a:xfrm>
          <a:prstGeom prst="roundRect">
            <a:avLst/>
          </a:prstGeom>
          <a:solidFill>
            <a:srgbClr val="96BC3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dirty="0"/>
              <a:t>PROMJENE U PROVEDBI PROJEKTA</a:t>
            </a:r>
          </a:p>
          <a:p>
            <a:pPr algn="ctr"/>
            <a:r>
              <a:rPr lang="hr-HR" dirty="0" smtClean="0"/>
              <a:t>„Zahtjev </a:t>
            </a:r>
            <a:r>
              <a:rPr lang="hr-HR" dirty="0"/>
              <a:t>za </a:t>
            </a:r>
            <a:r>
              <a:rPr lang="hr-HR" dirty="0" smtClean="0"/>
              <a:t>promjenu”  </a:t>
            </a:r>
            <a:endParaRPr lang="hr-HR" dirty="0"/>
          </a:p>
        </p:txBody>
      </p:sp>
      <p:grpSp>
        <p:nvGrpSpPr>
          <p:cNvPr id="12" name="Group 11"/>
          <p:cNvGrpSpPr/>
          <p:nvPr/>
        </p:nvGrpSpPr>
        <p:grpSpPr>
          <a:xfrm>
            <a:off x="9546883" y="296224"/>
            <a:ext cx="2478875" cy="2979962"/>
            <a:chOff x="434340" y="755310"/>
            <a:chExt cx="3019659" cy="2857556"/>
          </a:xfrm>
        </p:grpSpPr>
        <p:sp>
          <p:nvSpPr>
            <p:cNvPr id="32" name="Rounded Rectangle 31"/>
            <p:cNvSpPr/>
            <p:nvPr/>
          </p:nvSpPr>
          <p:spPr>
            <a:xfrm>
              <a:off x="462611" y="755310"/>
              <a:ext cx="2991388" cy="260931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hr-HR" dirty="0"/>
                <a:t>Evidencija korisnika</a:t>
              </a:r>
            </a:p>
          </p:txBody>
        </p:sp>
        <p:sp>
          <p:nvSpPr>
            <p:cNvPr id="22" name="Rounded Rectangle 21"/>
            <p:cNvSpPr/>
            <p:nvPr/>
          </p:nvSpPr>
          <p:spPr>
            <a:xfrm>
              <a:off x="434340" y="1385193"/>
              <a:ext cx="3011128" cy="170553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hr-HR" dirty="0"/>
                <a:t>Promjene:</a:t>
              </a:r>
            </a:p>
            <a:p>
              <a:pPr marL="342900" indent="-342900">
                <a:buAutoNum type="arabicPeriod"/>
              </a:pPr>
              <a:r>
                <a:rPr lang="hr-HR" dirty="0"/>
                <a:t>Naziva korisnika</a:t>
              </a:r>
            </a:p>
            <a:p>
              <a:pPr marL="342900" indent="-342900">
                <a:buAutoNum type="arabicPeriod"/>
              </a:pPr>
              <a:r>
                <a:rPr lang="hr-HR" dirty="0"/>
                <a:t>Bankarskog računa</a:t>
              </a:r>
            </a:p>
            <a:p>
              <a:pPr marL="342900" indent="-342900">
                <a:buAutoNum type="arabicPeriod"/>
              </a:pPr>
              <a:r>
                <a:rPr lang="hr-HR" dirty="0"/>
                <a:t>Kontakt podaci</a:t>
              </a:r>
            </a:p>
          </p:txBody>
        </p:sp>
        <p:sp>
          <p:nvSpPr>
            <p:cNvPr id="27" name="Rounded Rectangle 26"/>
            <p:cNvSpPr/>
            <p:nvPr/>
          </p:nvSpPr>
          <p:spPr>
            <a:xfrm>
              <a:off x="438606" y="2692768"/>
              <a:ext cx="3011127" cy="920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dirty="0"/>
                <a:t>Po nastanku promjene </a:t>
              </a:r>
              <a:r>
                <a:rPr lang="hr-HR" dirty="0" smtClean="0"/>
                <a:t>- </a:t>
              </a:r>
              <a:r>
                <a:rPr lang="hr-HR" dirty="0"/>
                <a:t>prijava u Evidenciju korisnika</a:t>
              </a:r>
            </a:p>
          </p:txBody>
        </p:sp>
      </p:grpSp>
      <p:grpSp>
        <p:nvGrpSpPr>
          <p:cNvPr id="52" name="Group 51"/>
          <p:cNvGrpSpPr/>
          <p:nvPr/>
        </p:nvGrpSpPr>
        <p:grpSpPr>
          <a:xfrm>
            <a:off x="143257" y="103498"/>
            <a:ext cx="9332441" cy="4862141"/>
            <a:chOff x="3713840" y="-409646"/>
            <a:chExt cx="9332441" cy="4862141"/>
          </a:xfrm>
        </p:grpSpPr>
        <p:sp>
          <p:nvSpPr>
            <p:cNvPr id="23" name="Rounded Rectangle 22"/>
            <p:cNvSpPr/>
            <p:nvPr/>
          </p:nvSpPr>
          <p:spPr>
            <a:xfrm>
              <a:off x="3713840" y="482812"/>
              <a:ext cx="4417777" cy="396968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hr-HR" dirty="0"/>
                <a:t> </a:t>
              </a:r>
              <a:r>
                <a:rPr lang="hr-HR" sz="1600" dirty="0"/>
                <a:t>Razlozi za podnošenje zahtjeva za promjenu</a:t>
              </a:r>
            </a:p>
            <a:p>
              <a:pPr marL="285750" indent="-285750">
                <a:buFont typeface="Wingdings" panose="05000000000000000000" pitchFamily="2" charset="2"/>
                <a:buChar char="v"/>
              </a:pPr>
              <a:endParaRPr lang="hr-HR" sz="1600" dirty="0"/>
            </a:p>
            <a:p>
              <a:pPr marL="285750" indent="-285750">
                <a:buFont typeface="Wingdings" panose="05000000000000000000" pitchFamily="2" charset="2"/>
                <a:buChar char="v"/>
              </a:pPr>
              <a:r>
                <a:rPr lang="hr-HR" sz="1600" dirty="0"/>
                <a:t>Izmjena/dopuna idejnog/glavnog projekta </a:t>
              </a:r>
            </a:p>
            <a:p>
              <a:pPr marL="285750" indent="-285750">
                <a:buFont typeface="Wingdings" panose="05000000000000000000" pitchFamily="2" charset="2"/>
                <a:buChar char="v"/>
              </a:pPr>
              <a:r>
                <a:rPr lang="hr-HR" sz="1600" dirty="0"/>
                <a:t>Promjena odabranog/ugovorenog ponuditelja</a:t>
              </a:r>
            </a:p>
            <a:p>
              <a:pPr marL="285750" indent="-285750">
                <a:buFont typeface="Wingdings" panose="05000000000000000000" pitchFamily="2" charset="2"/>
                <a:buChar char="v"/>
              </a:pPr>
              <a:r>
                <a:rPr lang="hr-HR" sz="1600" dirty="0"/>
                <a:t>Izmjena odobrenog troškovnika</a:t>
              </a:r>
            </a:p>
            <a:p>
              <a:pPr marL="285750" indent="-285750">
                <a:buFont typeface="Wingdings" panose="05000000000000000000" pitchFamily="2" charset="2"/>
                <a:buChar char="v"/>
              </a:pPr>
              <a:r>
                <a:rPr lang="hr-HR" sz="1600" dirty="0"/>
                <a:t>Promjena organizacijskog oblika</a:t>
              </a:r>
            </a:p>
          </p:txBody>
        </p:sp>
        <p:sp>
          <p:nvSpPr>
            <p:cNvPr id="5" name="Rounded Rectangle 4"/>
            <p:cNvSpPr/>
            <p:nvPr/>
          </p:nvSpPr>
          <p:spPr>
            <a:xfrm>
              <a:off x="8085080" y="737534"/>
              <a:ext cx="1170731" cy="1071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a:t>Nakon ishođenja izmjene/ dopune </a:t>
              </a:r>
            </a:p>
          </p:txBody>
        </p:sp>
        <p:sp>
          <p:nvSpPr>
            <p:cNvPr id="48" name="Rounded Rectangle 47"/>
            <p:cNvSpPr/>
            <p:nvPr/>
          </p:nvSpPr>
          <p:spPr>
            <a:xfrm>
              <a:off x="7296038" y="3464117"/>
              <a:ext cx="2247601" cy="988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600" dirty="0"/>
                <a:t>Udio izmijenjenih i/ili uvedenih novih stavki &gt;30%  ukupne cijene troškovnika</a:t>
              </a:r>
            </a:p>
          </p:txBody>
        </p:sp>
        <p:sp>
          <p:nvSpPr>
            <p:cNvPr id="49" name="Rounded Rectangle 48"/>
            <p:cNvSpPr/>
            <p:nvPr/>
          </p:nvSpPr>
          <p:spPr>
            <a:xfrm>
              <a:off x="7947352" y="2062624"/>
              <a:ext cx="1315423" cy="1239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a:t>Nakon provedbe novog postupka nabave</a:t>
              </a:r>
            </a:p>
          </p:txBody>
        </p:sp>
        <p:sp>
          <p:nvSpPr>
            <p:cNvPr id="50" name="Rounded Rectangle 49"/>
            <p:cNvSpPr/>
            <p:nvPr/>
          </p:nvSpPr>
          <p:spPr>
            <a:xfrm>
              <a:off x="9411880" y="-409646"/>
              <a:ext cx="3634401" cy="486214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hr-HR" sz="1600" dirty="0"/>
                <a:t>Promjene koje NEĆE biti </a:t>
              </a:r>
              <a:r>
                <a:rPr lang="hr-HR" sz="1600" dirty="0" smtClean="0"/>
                <a:t>odobrene</a:t>
              </a:r>
              <a:r>
                <a:rPr lang="hr-HR" sz="1600" dirty="0" smtClean="0"/>
                <a:t>:</a:t>
              </a:r>
              <a:endParaRPr lang="hr-HR" sz="1600" dirty="0"/>
            </a:p>
            <a:p>
              <a:pPr marL="285750" indent="-285750">
                <a:buFontTx/>
                <a:buChar char="-"/>
              </a:pPr>
              <a:r>
                <a:rPr lang="hr-HR" sz="1600" dirty="0"/>
                <a:t>Koje utječu na uvjete prihvatljivosti</a:t>
              </a:r>
            </a:p>
            <a:p>
              <a:pPr marL="285750" indent="-285750">
                <a:buFontTx/>
                <a:buChar char="-"/>
              </a:pPr>
              <a:r>
                <a:rPr lang="hr-HR" sz="1600" dirty="0"/>
                <a:t>Koje utječu na bodove (kriteriji odabira)</a:t>
              </a:r>
            </a:p>
            <a:p>
              <a:pPr marL="285750" indent="-285750">
                <a:buFontTx/>
                <a:buChar char="-"/>
              </a:pPr>
              <a:r>
                <a:rPr lang="hr-HR" sz="1600" dirty="0"/>
                <a:t>Odustajanje/djelomično odustajanje od troška</a:t>
              </a:r>
            </a:p>
            <a:p>
              <a:pPr marL="285750" indent="-285750">
                <a:buFontTx/>
                <a:buChar char="-"/>
              </a:pPr>
              <a:r>
                <a:rPr lang="hr-HR" sz="1600" dirty="0"/>
                <a:t>Financijske uštede, zamjena jeftinijom opremom</a:t>
              </a:r>
            </a:p>
            <a:p>
              <a:pPr marL="285750" indent="-285750">
                <a:buFontTx/>
                <a:buChar char="-"/>
              </a:pPr>
              <a:r>
                <a:rPr lang="hr-HR" sz="1600" dirty="0"/>
                <a:t>Smanjenje opsega projekta </a:t>
              </a:r>
            </a:p>
            <a:p>
              <a:pPr marL="285750" indent="-285750">
                <a:buFontTx/>
                <a:buChar char="-"/>
              </a:pPr>
              <a:r>
                <a:rPr lang="hr-HR" sz="1600" dirty="0"/>
                <a:t>Promjena svrhe, namjene ili vrste ulaganja</a:t>
              </a:r>
            </a:p>
            <a:p>
              <a:pPr marL="285750" indent="-285750">
                <a:buFontTx/>
                <a:buChar char="-"/>
              </a:pPr>
              <a:r>
                <a:rPr lang="hr-HR" sz="1600" dirty="0"/>
                <a:t>Promjena vlasništva</a:t>
              </a:r>
            </a:p>
            <a:p>
              <a:pPr marL="285750" indent="-285750">
                <a:buFontTx/>
                <a:buChar char="-"/>
              </a:pPr>
              <a:r>
                <a:rPr lang="hr-HR" sz="1600" dirty="0"/>
                <a:t>Davanje u zakup ili najam</a:t>
              </a:r>
            </a:p>
            <a:p>
              <a:pPr marL="285750" indent="-285750">
                <a:buFontTx/>
                <a:buChar char="-"/>
              </a:pPr>
              <a:r>
                <a:rPr lang="hr-HR" sz="1600" dirty="0"/>
                <a:t>Premještanje ulaganja</a:t>
              </a:r>
            </a:p>
            <a:p>
              <a:pPr marL="285750" indent="-285750">
                <a:buFontTx/>
                <a:buChar char="-"/>
              </a:pPr>
              <a:r>
                <a:rPr lang="hr-HR" sz="1600" dirty="0"/>
                <a:t>Izmjene ugovora o javnoj/jednostavnoj nabavi &lt; 30%</a:t>
              </a:r>
            </a:p>
            <a:p>
              <a:pPr marL="285750" indent="-285750">
                <a:buFontTx/>
                <a:buChar char="-"/>
              </a:pPr>
              <a:r>
                <a:rPr lang="hr-HR" sz="1600" dirty="0"/>
                <a:t>Povećanje ugovornih cijena</a:t>
              </a:r>
            </a:p>
          </p:txBody>
        </p:sp>
      </p:grpSp>
      <p:sp>
        <p:nvSpPr>
          <p:cNvPr id="10" name="Rounded Rectangle 9"/>
          <p:cNvSpPr/>
          <p:nvPr/>
        </p:nvSpPr>
        <p:spPr>
          <a:xfrm>
            <a:off x="443836" y="3195535"/>
            <a:ext cx="2940892" cy="154757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r-HR" dirty="0"/>
              <a:t>Nakon donošenja Odluke o dodjeli sredstava</a:t>
            </a:r>
          </a:p>
          <a:p>
            <a:pPr marL="285750" indent="-285750">
              <a:buFontTx/>
              <a:buChar char="-"/>
            </a:pPr>
            <a:r>
              <a:rPr lang="hr-HR" dirty="0"/>
              <a:t>Prilog 3 i 4 Natječaja</a:t>
            </a:r>
          </a:p>
          <a:p>
            <a:pPr marL="285750" indent="-285750">
              <a:buFontTx/>
              <a:buChar char="-"/>
            </a:pPr>
            <a:r>
              <a:rPr lang="hr-HR" dirty="0"/>
              <a:t>Najkasnije 60 dana prije konačnog ZZI</a:t>
            </a:r>
          </a:p>
        </p:txBody>
      </p:sp>
      <p:cxnSp>
        <p:nvCxnSpPr>
          <p:cNvPr id="4" name="Straight Arrow Connector 3">
            <a:extLst>
              <a:ext uri="{FF2B5EF4-FFF2-40B4-BE49-F238E27FC236}">
                <a16:creationId xmlns:a16="http://schemas.microsoft.com/office/drawing/2014/main" id="{0B549F5D-D1F1-D090-73AD-D0C7CBFD81CA}"/>
              </a:ext>
            </a:extLst>
          </p:cNvPr>
          <p:cNvCxnSpPr>
            <a:cxnSpLocks/>
          </p:cNvCxnSpPr>
          <p:nvPr/>
        </p:nvCxnSpPr>
        <p:spPr>
          <a:xfrm flipV="1">
            <a:off x="4227538" y="1776402"/>
            <a:ext cx="208755" cy="12278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1D76AB30-C5D6-8726-FDBE-C2A01CE6C6D1}"/>
              </a:ext>
            </a:extLst>
          </p:cNvPr>
          <p:cNvSpPr/>
          <p:nvPr/>
        </p:nvSpPr>
        <p:spPr>
          <a:xfrm>
            <a:off x="4067418" y="103497"/>
            <a:ext cx="1485657" cy="888111"/>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Najviše dva puta</a:t>
            </a:r>
          </a:p>
        </p:txBody>
      </p:sp>
      <p:cxnSp>
        <p:nvCxnSpPr>
          <p:cNvPr id="28" name="Straight Arrow Connector 27">
            <a:extLst>
              <a:ext uri="{FF2B5EF4-FFF2-40B4-BE49-F238E27FC236}">
                <a16:creationId xmlns:a16="http://schemas.microsoft.com/office/drawing/2014/main" id="{0B549F5D-D1F1-D090-73AD-D0C7CBFD81CA}"/>
              </a:ext>
            </a:extLst>
          </p:cNvPr>
          <p:cNvCxnSpPr>
            <a:cxnSpLocks/>
          </p:cNvCxnSpPr>
          <p:nvPr/>
        </p:nvCxnSpPr>
        <p:spPr>
          <a:xfrm>
            <a:off x="3549383" y="2165644"/>
            <a:ext cx="823876" cy="51564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B549F5D-D1F1-D090-73AD-D0C7CBFD81CA}"/>
              </a:ext>
            </a:extLst>
          </p:cNvPr>
          <p:cNvCxnSpPr>
            <a:cxnSpLocks/>
          </p:cNvCxnSpPr>
          <p:nvPr/>
        </p:nvCxnSpPr>
        <p:spPr>
          <a:xfrm>
            <a:off x="3340782" y="2647137"/>
            <a:ext cx="781037" cy="133012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9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5291247" y="704877"/>
            <a:ext cx="5606250" cy="3396085"/>
          </a:xfrm>
          <a:prstGeom prst="roundRect">
            <a:avLst/>
          </a:prstGeom>
          <a:solidFill>
            <a:schemeClr val="accent1">
              <a:alpha val="45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hr-HR" sz="3600" dirty="0"/>
          </a:p>
        </p:txBody>
      </p:sp>
      <p:sp>
        <p:nvSpPr>
          <p:cNvPr id="9" name="Rounded Rectangle 8"/>
          <p:cNvSpPr/>
          <p:nvPr/>
        </p:nvSpPr>
        <p:spPr>
          <a:xfrm>
            <a:off x="0" y="0"/>
            <a:ext cx="12192000" cy="521549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hr-HR"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819" y="5317066"/>
            <a:ext cx="3040781" cy="933309"/>
          </a:xfrm>
          <a:prstGeom prst="rect">
            <a:avLst/>
          </a:prstGeom>
        </p:spPr>
      </p:pic>
      <p:sp>
        <p:nvSpPr>
          <p:cNvPr id="2" name="Rounded Rectangle 1"/>
          <p:cNvSpPr/>
          <p:nvPr/>
        </p:nvSpPr>
        <p:spPr>
          <a:xfrm>
            <a:off x="3388659" y="0"/>
            <a:ext cx="5357159" cy="61805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dirty="0" smtClean="0"/>
              <a:t>KONTROLA NA TERENU I INFORMIRANJE JAVNOSTI</a:t>
            </a:r>
            <a:endParaRPr lang="hr-HR" dirty="0"/>
          </a:p>
        </p:txBody>
      </p:sp>
      <p:grpSp>
        <p:nvGrpSpPr>
          <p:cNvPr id="17" name="Group 16"/>
          <p:cNvGrpSpPr/>
          <p:nvPr/>
        </p:nvGrpSpPr>
        <p:grpSpPr>
          <a:xfrm>
            <a:off x="206333" y="704878"/>
            <a:ext cx="4743521" cy="4375119"/>
            <a:chOff x="725845" y="842339"/>
            <a:chExt cx="4743521" cy="3871864"/>
          </a:xfrm>
        </p:grpSpPr>
        <p:grpSp>
          <p:nvGrpSpPr>
            <p:cNvPr id="13" name="Group 12"/>
            <p:cNvGrpSpPr/>
            <p:nvPr/>
          </p:nvGrpSpPr>
          <p:grpSpPr>
            <a:xfrm>
              <a:off x="1182508" y="842339"/>
              <a:ext cx="3793067" cy="2160489"/>
              <a:chOff x="948266" y="1552223"/>
              <a:chExt cx="3793067" cy="2160489"/>
            </a:xfrm>
          </p:grpSpPr>
          <p:sp>
            <p:nvSpPr>
              <p:cNvPr id="3" name="Rounded Rectangle 2"/>
              <p:cNvSpPr/>
              <p:nvPr/>
            </p:nvSpPr>
            <p:spPr>
              <a:xfrm>
                <a:off x="948266" y="1552223"/>
                <a:ext cx="3793067" cy="21604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hr-HR" dirty="0"/>
                  <a:t>Kontrola na terenu</a:t>
                </a:r>
              </a:p>
            </p:txBody>
          </p:sp>
          <p:sp>
            <p:nvSpPr>
              <p:cNvPr id="4" name="Rounded Rectangle 3"/>
              <p:cNvSpPr/>
              <p:nvPr/>
            </p:nvSpPr>
            <p:spPr>
              <a:xfrm>
                <a:off x="1642526" y="2067044"/>
                <a:ext cx="2183804" cy="4432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hr-HR" dirty="0"/>
                  <a:t>PRIJE ISPLATE</a:t>
                </a:r>
              </a:p>
            </p:txBody>
          </p:sp>
        </p:grpSp>
        <p:sp>
          <p:nvSpPr>
            <p:cNvPr id="16" name="Rounded Rectangle 15"/>
            <p:cNvSpPr/>
            <p:nvPr/>
          </p:nvSpPr>
          <p:spPr>
            <a:xfrm>
              <a:off x="725845" y="1800383"/>
              <a:ext cx="4743521" cy="291382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marL="285750" indent="-285750">
                <a:buFontTx/>
                <a:buChar char="-"/>
              </a:pPr>
              <a:r>
                <a:rPr lang="hr-HR" dirty="0"/>
                <a:t>Kontrolom na terenu utvrđuje se:</a:t>
              </a:r>
            </a:p>
            <a:p>
              <a:pPr marL="285750" indent="-285750">
                <a:buFontTx/>
                <a:buChar char="-"/>
              </a:pPr>
              <a:r>
                <a:rPr lang="hr-HR" dirty="0"/>
                <a:t>Je li ulaganje provedeno u skladu sa Ugovorom o financiranju i Odlukom o dodjeli sredstava</a:t>
              </a:r>
            </a:p>
            <a:p>
              <a:pPr marL="285750" indent="-285750">
                <a:buFontTx/>
                <a:buChar char="-"/>
              </a:pPr>
              <a:r>
                <a:rPr lang="hr-HR" dirty="0"/>
                <a:t>Jesu li prijavljeni izdaci stvarno nastali</a:t>
              </a:r>
            </a:p>
            <a:p>
              <a:pPr marL="285750" indent="-285750">
                <a:buFontTx/>
                <a:buChar char="-"/>
              </a:pPr>
              <a:r>
                <a:rPr lang="hr-HR" dirty="0"/>
                <a:t>Je li došlo do sufinanciranja izdataka iz drugih javnih izvora</a:t>
              </a:r>
            </a:p>
            <a:p>
              <a:pPr marL="285750" indent="-285750">
                <a:buFontTx/>
                <a:buChar char="-"/>
              </a:pPr>
              <a:r>
                <a:rPr lang="hr-HR" dirty="0"/>
                <a:t>Jesu li računi evidentirani u računovodstvu korisnika</a:t>
              </a:r>
            </a:p>
            <a:p>
              <a:pPr marL="285750" indent="-285750">
                <a:buFontTx/>
                <a:buChar char="-"/>
              </a:pPr>
              <a:r>
                <a:rPr lang="hr-HR" dirty="0"/>
                <a:t>Je li projekt u funkciji/uporabi ili spreman za uporabu</a:t>
              </a:r>
            </a:p>
          </p:txBody>
        </p:sp>
      </p:grpSp>
      <p:sp>
        <p:nvSpPr>
          <p:cNvPr id="18" name="Rounded Rectangle 2">
            <a:extLst>
              <a:ext uri="{FF2B5EF4-FFF2-40B4-BE49-F238E27FC236}">
                <a16:creationId xmlns:a16="http://schemas.microsoft.com/office/drawing/2014/main" id="{9F526762-C727-42C8-A77D-5EBC7CC201D8}"/>
              </a:ext>
            </a:extLst>
          </p:cNvPr>
          <p:cNvSpPr/>
          <p:nvPr/>
        </p:nvSpPr>
        <p:spPr>
          <a:xfrm>
            <a:off x="5524181" y="818115"/>
            <a:ext cx="5140382" cy="220092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hr-HR" dirty="0"/>
              <a:t>Informiranje javnosti</a:t>
            </a:r>
          </a:p>
        </p:txBody>
      </p:sp>
      <p:sp>
        <p:nvSpPr>
          <p:cNvPr id="5" name="Rectangle: Rounded Corners 4">
            <a:extLst>
              <a:ext uri="{FF2B5EF4-FFF2-40B4-BE49-F238E27FC236}">
                <a16:creationId xmlns:a16="http://schemas.microsoft.com/office/drawing/2014/main" id="{51D77069-EE5D-BEF5-B38E-6AE427FB0163}"/>
              </a:ext>
            </a:extLst>
          </p:cNvPr>
          <p:cNvSpPr/>
          <p:nvPr/>
        </p:nvSpPr>
        <p:spPr>
          <a:xfrm>
            <a:off x="5676024" y="1787446"/>
            <a:ext cx="3069794" cy="1468372"/>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hr-HR" dirty="0"/>
              <a:t>- Putem plakata</a:t>
            </a:r>
          </a:p>
          <a:p>
            <a:r>
              <a:rPr lang="hr-HR" dirty="0"/>
              <a:t>- Postavljanjem   informativne ploče</a:t>
            </a:r>
          </a:p>
          <a:p>
            <a:r>
              <a:rPr lang="hr-HR" dirty="0"/>
              <a:t>- Putem mrežne </a:t>
            </a:r>
            <a:r>
              <a:rPr lang="hr-HR" dirty="0" smtClean="0"/>
              <a:t>stranice</a:t>
            </a:r>
            <a:endParaRPr lang="hr-HR" dirty="0"/>
          </a:p>
        </p:txBody>
      </p:sp>
      <p:sp>
        <p:nvSpPr>
          <p:cNvPr id="6" name="Rectangle: Rounded Corners 5">
            <a:extLst>
              <a:ext uri="{FF2B5EF4-FFF2-40B4-BE49-F238E27FC236}">
                <a16:creationId xmlns:a16="http://schemas.microsoft.com/office/drawing/2014/main" id="{67A733B5-047B-530D-6EA2-2D87EED0179D}"/>
              </a:ext>
            </a:extLst>
          </p:cNvPr>
          <p:cNvSpPr/>
          <p:nvPr/>
        </p:nvSpPr>
        <p:spPr>
          <a:xfrm>
            <a:off x="5760421" y="3429000"/>
            <a:ext cx="2143760" cy="709049"/>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Prilog 4 Pravilnika</a:t>
            </a:r>
          </a:p>
        </p:txBody>
      </p:sp>
    </p:spTree>
    <p:extLst>
      <p:ext uri="{BB962C8B-B14F-4D97-AF65-F5344CB8AC3E}">
        <p14:creationId xmlns:p14="http://schemas.microsoft.com/office/powerpoint/2010/main" val="197238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 y="-18338"/>
            <a:ext cx="12192001" cy="512535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hr-HR"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819" y="5317066"/>
            <a:ext cx="3040781" cy="933309"/>
          </a:xfrm>
          <a:prstGeom prst="rect">
            <a:avLst/>
          </a:prstGeom>
        </p:spPr>
      </p:pic>
      <p:sp>
        <p:nvSpPr>
          <p:cNvPr id="32" name="Rounded Rectangle 31"/>
          <p:cNvSpPr/>
          <p:nvPr/>
        </p:nvSpPr>
        <p:spPr>
          <a:xfrm>
            <a:off x="3184861" y="-18338"/>
            <a:ext cx="4156335" cy="75176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hr-HR" dirty="0">
                <a:solidFill>
                  <a:schemeClr val="bg1"/>
                </a:solidFill>
              </a:rPr>
              <a:t>PETOGODIŠNJE RAZDOBLJE NAKON KONAČNE ISPLATE</a:t>
            </a:r>
          </a:p>
        </p:txBody>
      </p:sp>
      <p:sp>
        <p:nvSpPr>
          <p:cNvPr id="7" name="Rounded Rectangle 6"/>
          <p:cNvSpPr/>
          <p:nvPr/>
        </p:nvSpPr>
        <p:spPr>
          <a:xfrm>
            <a:off x="3594478" y="850900"/>
            <a:ext cx="3559031" cy="7625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hr-HR" sz="2000" dirty="0" smtClean="0"/>
              <a:t>Ex-post </a:t>
            </a:r>
            <a:r>
              <a:rPr lang="hr-HR" sz="2000" dirty="0"/>
              <a:t>razdoblje</a:t>
            </a:r>
          </a:p>
        </p:txBody>
      </p:sp>
      <p:sp>
        <p:nvSpPr>
          <p:cNvPr id="5" name="Rounded Rectangle 4"/>
          <p:cNvSpPr/>
          <p:nvPr/>
        </p:nvSpPr>
        <p:spPr>
          <a:xfrm>
            <a:off x="609600" y="1511301"/>
            <a:ext cx="8039099" cy="320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Tx/>
              <a:buChar char="-"/>
            </a:pPr>
            <a:r>
              <a:rPr lang="hr-HR" dirty="0"/>
              <a:t>Trajnost projekta</a:t>
            </a:r>
          </a:p>
          <a:p>
            <a:pPr marL="180975" indent="-180975">
              <a:buFontTx/>
              <a:buChar char="-"/>
            </a:pPr>
            <a:r>
              <a:rPr lang="hr-HR" dirty="0"/>
              <a:t>Ispunjavanje svih obveza propisanih Pravilnikom, Ugovorom o financiranju i Odlukom o dodjeli sredstava</a:t>
            </a:r>
          </a:p>
          <a:p>
            <a:pPr marL="180975" indent="-180975">
              <a:buFontTx/>
              <a:buChar char="-"/>
            </a:pPr>
            <a:r>
              <a:rPr lang="hr-HR" dirty="0"/>
              <a:t>Korisnik kao pravna osoba/poslovni subjekt mora postojati, poslovati i upotrebljavati ulaganje u skladu s odobrenom namjenom</a:t>
            </a:r>
          </a:p>
          <a:p>
            <a:pPr marL="180975" indent="-180975">
              <a:buFontTx/>
              <a:buChar char="-"/>
            </a:pPr>
            <a:r>
              <a:rPr lang="hr-HR" dirty="0"/>
              <a:t>Ne smije doći do značajnijih promjena u ulaganju</a:t>
            </a:r>
          </a:p>
          <a:p>
            <a:pPr marL="180975" indent="-180975">
              <a:buFontTx/>
              <a:buChar char="-"/>
            </a:pPr>
            <a:r>
              <a:rPr lang="hr-HR" dirty="0"/>
              <a:t>P</a:t>
            </a:r>
            <a:r>
              <a:rPr lang="hr-HR" dirty="0" smtClean="0"/>
              <a:t>rojekt </a:t>
            </a:r>
            <a:r>
              <a:rPr lang="hr-HR" dirty="0"/>
              <a:t>mora biti u funkciji i upotrebljavati se u skladu s odobrenom </a:t>
            </a:r>
            <a:r>
              <a:rPr lang="hr-HR" dirty="0" smtClean="0"/>
              <a:t>namjenom</a:t>
            </a:r>
            <a:endParaRPr lang="hr-HR" dirty="0"/>
          </a:p>
          <a:p>
            <a:pPr marL="180975" indent="-180975">
              <a:buFontTx/>
              <a:buChar char="-"/>
            </a:pPr>
            <a:r>
              <a:rPr lang="hr-HR" dirty="0"/>
              <a:t>Nema dvostrukog financiranja</a:t>
            </a:r>
          </a:p>
          <a:p>
            <a:pPr marL="180975" indent="-180975">
              <a:buFontTx/>
              <a:buChar char="-"/>
            </a:pPr>
            <a:r>
              <a:rPr lang="hr-HR" dirty="0"/>
              <a:t>Originalna dokumentacija</a:t>
            </a:r>
          </a:p>
        </p:txBody>
      </p:sp>
      <p:sp>
        <p:nvSpPr>
          <p:cNvPr id="10" name="Rounded Rectangle 9"/>
          <p:cNvSpPr/>
          <p:nvPr/>
        </p:nvSpPr>
        <p:spPr>
          <a:xfrm>
            <a:off x="8261350" y="2247900"/>
            <a:ext cx="3673053" cy="1320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hr-HR" dirty="0" smtClean="0"/>
              <a:t>Moguće </a:t>
            </a:r>
            <a:r>
              <a:rPr lang="hr-HR" dirty="0"/>
              <a:t>posljedice neispunjavanja preuzetih obveza:</a:t>
            </a:r>
          </a:p>
          <a:p>
            <a:r>
              <a:rPr lang="hr-HR" dirty="0"/>
              <a:t>- povrat dijela isplaćene potpore ili cjelokupno isplaćene potpore</a:t>
            </a:r>
          </a:p>
        </p:txBody>
      </p:sp>
    </p:spTree>
    <p:extLst>
      <p:ext uri="{BB962C8B-B14F-4D97-AF65-F5344CB8AC3E}">
        <p14:creationId xmlns:p14="http://schemas.microsoft.com/office/powerpoint/2010/main" val="3670410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 y="-18338"/>
            <a:ext cx="12192001" cy="512535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hr-HR"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819" y="5317066"/>
            <a:ext cx="3040781" cy="933309"/>
          </a:xfrm>
          <a:prstGeom prst="rect">
            <a:avLst/>
          </a:prstGeom>
        </p:spPr>
      </p:pic>
      <p:sp>
        <p:nvSpPr>
          <p:cNvPr id="32" name="Rounded Rectangle 31"/>
          <p:cNvSpPr/>
          <p:nvPr/>
        </p:nvSpPr>
        <p:spPr>
          <a:xfrm>
            <a:off x="584201" y="266701"/>
            <a:ext cx="10160000" cy="41275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hr-HR" sz="2000" dirty="0">
                <a:solidFill>
                  <a:schemeClr val="bg1"/>
                </a:solidFill>
              </a:rPr>
              <a:t>DOKUMENTACIJA ZA PODNOŠENJE </a:t>
            </a:r>
            <a:r>
              <a:rPr lang="hr-HR" sz="2000" dirty="0">
                <a:solidFill>
                  <a:srgbClr val="FF0000"/>
                </a:solidFill>
              </a:rPr>
              <a:t>PRVOG DIJELA </a:t>
            </a:r>
            <a:r>
              <a:rPr lang="hr-HR" sz="2000" dirty="0">
                <a:solidFill>
                  <a:schemeClr val="bg1"/>
                </a:solidFill>
              </a:rPr>
              <a:t>ZAHTJEVA</a:t>
            </a:r>
            <a:r>
              <a:rPr lang="hr-HR" sz="2000" dirty="0">
                <a:solidFill>
                  <a:srgbClr val="FF0000"/>
                </a:solidFill>
              </a:rPr>
              <a:t> </a:t>
            </a:r>
            <a:r>
              <a:rPr lang="hr-HR" sz="2000" dirty="0">
                <a:solidFill>
                  <a:schemeClr val="bg1"/>
                </a:solidFill>
              </a:rPr>
              <a:t>ZA POTPORU</a:t>
            </a:r>
          </a:p>
        </p:txBody>
      </p:sp>
      <p:sp>
        <p:nvSpPr>
          <p:cNvPr id="7" name="Rounded Rectangle 6"/>
          <p:cNvSpPr/>
          <p:nvPr/>
        </p:nvSpPr>
        <p:spPr>
          <a:xfrm>
            <a:off x="1524000" y="821268"/>
            <a:ext cx="8043333" cy="584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pl-PL" sz="2000" b="1" dirty="0"/>
              <a:t>          DOKUMENTACIJA KOJU </a:t>
            </a:r>
            <a:r>
              <a:rPr lang="pl-PL" sz="2000" b="1" dirty="0">
                <a:solidFill>
                  <a:srgbClr val="FF0000"/>
                </a:solidFill>
              </a:rPr>
              <a:t>NIJE MOGUĆE </a:t>
            </a:r>
            <a:r>
              <a:rPr lang="pl-PL" sz="2000" b="1" dirty="0"/>
              <a:t>DOSTAVITI U DOPUNI</a:t>
            </a:r>
            <a:endParaRPr lang="hr-HR" sz="2000" b="1" dirty="0"/>
          </a:p>
        </p:txBody>
      </p:sp>
      <p:sp>
        <p:nvSpPr>
          <p:cNvPr id="5" name="Rounded Rectangle 4"/>
          <p:cNvSpPr/>
          <p:nvPr/>
        </p:nvSpPr>
        <p:spPr>
          <a:xfrm>
            <a:off x="732232" y="1615517"/>
            <a:ext cx="10079701" cy="2842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hr-HR" b="1" dirty="0"/>
              <a:t>Elaborat učinkovitosti mreže šumskih prometnica – primarne šumske prometne infrastrukture</a:t>
            </a:r>
          </a:p>
          <a:p>
            <a:pPr marL="742950" lvl="1" indent="-285750">
              <a:buFontTx/>
              <a:buChar char="-"/>
            </a:pPr>
            <a:r>
              <a:rPr lang="hr-HR" sz="1600" i="1" dirty="0"/>
              <a:t>Potrebno za ulaganja u izgradnju i/ili rekonstrukciju primarne šumske prometne infrastrukture</a:t>
            </a:r>
          </a:p>
          <a:p>
            <a:pPr marL="742950" lvl="1" indent="-285750">
              <a:buFontTx/>
              <a:buChar char="-"/>
            </a:pPr>
            <a:r>
              <a:rPr lang="hr-HR" sz="1600" i="1" dirty="0"/>
              <a:t>U slučaju kompleksnih ulaganja dostavlja se jedinstven dokument za čitavo područje zahvata otvaranja šume</a:t>
            </a:r>
          </a:p>
          <a:p>
            <a:pPr marL="742950" lvl="1" indent="-285750">
              <a:buFontTx/>
              <a:buChar char="-"/>
            </a:pPr>
            <a:r>
              <a:rPr lang="hr-HR" sz="1600" i="1" dirty="0" smtClean="0"/>
              <a:t>Mora </a:t>
            </a:r>
            <a:r>
              <a:rPr lang="hr-HR" sz="1600" i="1" dirty="0"/>
              <a:t>biti izrađen i ovjeren od ovlaštenog inženjera šumarstva za šumske prometnice i šumarsko graditeljstvo koji nije zaposlenik korisnika</a:t>
            </a:r>
          </a:p>
          <a:p>
            <a:pPr marL="742950" lvl="1" indent="-285750">
              <a:buFontTx/>
              <a:buChar char="-"/>
            </a:pPr>
            <a:r>
              <a:rPr lang="hr-HR" sz="1600" i="1" dirty="0"/>
              <a:t>mora biti izrađen u skladu s Prilogom 2 Pravilnika </a:t>
            </a:r>
          </a:p>
        </p:txBody>
      </p:sp>
    </p:spTree>
    <p:extLst>
      <p:ext uri="{BB962C8B-B14F-4D97-AF65-F5344CB8AC3E}">
        <p14:creationId xmlns:p14="http://schemas.microsoft.com/office/powerpoint/2010/main" val="3730219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68108"/>
            <a:ext cx="12192001" cy="512535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hr-HR"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819" y="5317066"/>
            <a:ext cx="3040781" cy="933309"/>
          </a:xfrm>
          <a:prstGeom prst="rect">
            <a:avLst/>
          </a:prstGeom>
        </p:spPr>
      </p:pic>
      <p:sp>
        <p:nvSpPr>
          <p:cNvPr id="32" name="Rounded Rectangle 31"/>
          <p:cNvSpPr/>
          <p:nvPr/>
        </p:nvSpPr>
        <p:spPr>
          <a:xfrm>
            <a:off x="584201" y="146050"/>
            <a:ext cx="10160000" cy="4445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hr-HR" dirty="0">
                <a:solidFill>
                  <a:schemeClr val="bg1"/>
                </a:solidFill>
              </a:rPr>
              <a:t>DOKUMENTACIJA ZA PODNOŠENJE </a:t>
            </a:r>
            <a:r>
              <a:rPr lang="hr-HR" dirty="0">
                <a:solidFill>
                  <a:srgbClr val="FF0000"/>
                </a:solidFill>
              </a:rPr>
              <a:t>PRVOG DIJELA </a:t>
            </a:r>
            <a:r>
              <a:rPr lang="hr-HR" dirty="0">
                <a:solidFill>
                  <a:schemeClr val="bg1"/>
                </a:solidFill>
              </a:rPr>
              <a:t>ZAHTJEVA ZA POTPORU</a:t>
            </a:r>
          </a:p>
        </p:txBody>
      </p:sp>
      <p:sp>
        <p:nvSpPr>
          <p:cNvPr id="7" name="Rounded Rectangle 6"/>
          <p:cNvSpPr/>
          <p:nvPr/>
        </p:nvSpPr>
        <p:spPr>
          <a:xfrm>
            <a:off x="1595967" y="689504"/>
            <a:ext cx="8136467" cy="42809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pl-PL" sz="2000" b="1" dirty="0"/>
              <a:t>                 DOKUMENTACIJA KOJU JE MOGUĆE DOPUNITI</a:t>
            </a:r>
            <a:endParaRPr lang="hr-HR" sz="2000" b="1" dirty="0"/>
          </a:p>
        </p:txBody>
      </p:sp>
      <p:sp>
        <p:nvSpPr>
          <p:cNvPr id="5" name="Rounded Rectangle 4"/>
          <p:cNvSpPr/>
          <p:nvPr/>
        </p:nvSpPr>
        <p:spPr>
          <a:xfrm>
            <a:off x="660400" y="1314450"/>
            <a:ext cx="10151533" cy="37427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hr-HR" b="1" dirty="0"/>
              <a:t>Potvrda Porezne uprave </a:t>
            </a:r>
            <a:endParaRPr lang="hr-HR" b="1" dirty="0" smtClean="0"/>
          </a:p>
          <a:p>
            <a:pPr lvl="1"/>
            <a:r>
              <a:rPr lang="hr-HR" sz="1600" dirty="0" smtClean="0"/>
              <a:t>- </a:t>
            </a:r>
            <a:r>
              <a:rPr lang="hr-HR" sz="1600" i="1" dirty="0" smtClean="0"/>
              <a:t>ne </a:t>
            </a:r>
            <a:r>
              <a:rPr lang="hr-HR" sz="1600" i="1" dirty="0"/>
              <a:t>starija od 30 dana na dan podnošenja zahtjeva za </a:t>
            </a:r>
            <a:r>
              <a:rPr lang="hr-HR" sz="1600" i="1" dirty="0" smtClean="0"/>
              <a:t>potporu</a:t>
            </a:r>
            <a:endParaRPr lang="hr-HR" sz="1600" i="1" dirty="0"/>
          </a:p>
          <a:p>
            <a:pPr marL="342900" indent="-342900">
              <a:buFont typeface="Wingdings" panose="05000000000000000000" pitchFamily="2" charset="2"/>
              <a:buChar char="Ø"/>
            </a:pPr>
            <a:r>
              <a:rPr lang="hr-HR" b="1" dirty="0"/>
              <a:t>Glavni </a:t>
            </a:r>
            <a:r>
              <a:rPr lang="hr-HR" b="1" dirty="0" smtClean="0"/>
              <a:t>projekt i </a:t>
            </a:r>
            <a:r>
              <a:rPr lang="pl-PL" b="1" dirty="0"/>
              <a:t>Potvrda na Glavni </a:t>
            </a:r>
            <a:r>
              <a:rPr lang="pl-PL" b="1" dirty="0" smtClean="0"/>
              <a:t>projekt</a:t>
            </a:r>
            <a:endParaRPr lang="hr-HR" b="1" dirty="0" smtClean="0"/>
          </a:p>
          <a:p>
            <a:pPr marL="742950" lvl="1" indent="-285750">
              <a:buFontTx/>
              <a:buChar char="-"/>
            </a:pPr>
            <a:r>
              <a:rPr lang="hr-HR" sz="1600" i="1" dirty="0" smtClean="0"/>
              <a:t>Glavni </a:t>
            </a:r>
            <a:r>
              <a:rPr lang="hr-HR" sz="1600" i="1" dirty="0"/>
              <a:t>projekt izrađen, ovjeren i potpisan od strane ovlaštenog </a:t>
            </a:r>
            <a:r>
              <a:rPr lang="hr-HR" sz="1600" i="1" dirty="0" smtClean="0"/>
              <a:t>projektanta sukladno </a:t>
            </a:r>
            <a:r>
              <a:rPr lang="hr-HR" sz="1600" i="1" dirty="0"/>
              <a:t>Zakonu o gradnji i ostalim propisima iz područja gradnje te drugim propisima i pravilima struke </a:t>
            </a:r>
          </a:p>
          <a:p>
            <a:pPr marL="742950" lvl="1" indent="-285750">
              <a:buFontTx/>
              <a:buChar char="-"/>
            </a:pPr>
            <a:r>
              <a:rPr lang="hr-HR" sz="1600" i="1" dirty="0" smtClean="0"/>
              <a:t>Potvrda </a:t>
            </a:r>
            <a:r>
              <a:rPr lang="hr-HR" sz="1600" i="1" dirty="0"/>
              <a:t>na Glavni </a:t>
            </a:r>
            <a:r>
              <a:rPr lang="hr-HR" sz="1600" i="1" dirty="0" smtClean="0"/>
              <a:t>projekt </a:t>
            </a:r>
            <a:r>
              <a:rPr lang="hr-HR" sz="1600" i="1" dirty="0" smtClean="0"/>
              <a:t>- da </a:t>
            </a:r>
            <a:r>
              <a:rPr lang="hr-HR" sz="1600" i="1" dirty="0"/>
              <a:t>je Glavni projekt izrađen u skladu s posebnim propisima odnosno posebnim uvjetima koju </a:t>
            </a:r>
            <a:r>
              <a:rPr lang="hr-HR" sz="1600" i="1" u="sng" dirty="0"/>
              <a:t>izdaje javnopravno </a:t>
            </a:r>
            <a:r>
              <a:rPr lang="hr-HR" sz="1600" i="1" u="sng" dirty="0" smtClean="0"/>
              <a:t>tijelo</a:t>
            </a:r>
          </a:p>
          <a:p>
            <a:pPr marL="342900" indent="-342900">
              <a:buFont typeface="Wingdings" panose="05000000000000000000" pitchFamily="2" charset="2"/>
              <a:buChar char="Ø"/>
            </a:pPr>
            <a:r>
              <a:rPr lang="hr-HR" b="1" dirty="0" smtClean="0"/>
              <a:t>Izjava ovlaštenog projektanta</a:t>
            </a:r>
          </a:p>
          <a:p>
            <a:pPr marL="742950" lvl="1" indent="-285750">
              <a:buFontTx/>
              <a:buChar char="-"/>
            </a:pPr>
            <a:r>
              <a:rPr lang="hr-HR" sz="1600" i="1" dirty="0" smtClean="0"/>
              <a:t>sukladno </a:t>
            </a:r>
            <a:r>
              <a:rPr lang="hr-HR" sz="1600" i="1" dirty="0"/>
              <a:t>Zakonu o gradnji i ostalim propisima iz područja </a:t>
            </a:r>
            <a:r>
              <a:rPr lang="hr-HR" sz="1600" i="1" dirty="0" smtClean="0"/>
              <a:t>gradnje </a:t>
            </a:r>
          </a:p>
          <a:p>
            <a:pPr marL="742950" lvl="1" indent="-285750">
              <a:buFontTx/>
              <a:buChar char="-"/>
            </a:pPr>
            <a:r>
              <a:rPr lang="hr-HR" sz="1600" i="1" dirty="0" smtClean="0"/>
              <a:t>Kojom se potvrđuje da </a:t>
            </a:r>
            <a:r>
              <a:rPr lang="hr-HR" sz="1600" i="1" dirty="0"/>
              <a:t>se izgradnja/rekonstrukcija primarne šumske prometne infrastrukture može izvoditi bez Građevinske dozvole, a u skladu s Glavnim </a:t>
            </a:r>
            <a:r>
              <a:rPr lang="hr-HR" sz="1600" i="1" dirty="0" smtClean="0"/>
              <a:t>projektom</a:t>
            </a:r>
          </a:p>
          <a:p>
            <a:pPr marL="342900" indent="-342900">
              <a:buFont typeface="Wingdings" panose="05000000000000000000" pitchFamily="2" charset="2"/>
              <a:buChar char="Ø"/>
            </a:pPr>
            <a:r>
              <a:rPr lang="hr-HR" sz="1600" b="1" dirty="0" smtClean="0"/>
              <a:t>Troškovnik projektiranih radova </a:t>
            </a:r>
          </a:p>
          <a:p>
            <a:pPr marL="742950" lvl="1" indent="-285750">
              <a:buFontTx/>
              <a:buChar char="-"/>
            </a:pPr>
            <a:r>
              <a:rPr lang="hr-HR" sz="1600" i="1" dirty="0" smtClean="0"/>
              <a:t>sa </a:t>
            </a:r>
            <a:r>
              <a:rPr lang="hr-HR" sz="1600" i="1" dirty="0"/>
              <a:t>cijenama  izrađen, potpisan i ovjeren od strane ovlaštenog projektanta na temelju Glavnog projekta </a:t>
            </a:r>
          </a:p>
          <a:p>
            <a:pPr marL="742950" lvl="1" indent="-285750">
              <a:buFontTx/>
              <a:buChar char="-"/>
            </a:pPr>
            <a:r>
              <a:rPr lang="hr-HR" sz="1600" i="1" dirty="0" smtClean="0"/>
              <a:t>potrebno </a:t>
            </a:r>
            <a:r>
              <a:rPr lang="hr-HR" sz="1600" i="1" dirty="0"/>
              <a:t>u svrhu dokazivanja troškova i visine </a:t>
            </a:r>
            <a:r>
              <a:rPr lang="hr-HR" sz="1600" i="1" dirty="0"/>
              <a:t>troškova</a:t>
            </a:r>
            <a:endParaRPr lang="hr-HR" sz="1600" i="1" dirty="0"/>
          </a:p>
        </p:txBody>
      </p:sp>
    </p:spTree>
    <p:extLst>
      <p:ext uri="{BB962C8B-B14F-4D97-AF65-F5344CB8AC3E}">
        <p14:creationId xmlns:p14="http://schemas.microsoft.com/office/powerpoint/2010/main" val="2654677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68108"/>
            <a:ext cx="12192001" cy="512535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hr-HR"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819" y="5317066"/>
            <a:ext cx="3040781" cy="933309"/>
          </a:xfrm>
          <a:prstGeom prst="rect">
            <a:avLst/>
          </a:prstGeom>
        </p:spPr>
      </p:pic>
      <p:sp>
        <p:nvSpPr>
          <p:cNvPr id="32" name="Rounded Rectangle 31"/>
          <p:cNvSpPr/>
          <p:nvPr/>
        </p:nvSpPr>
        <p:spPr>
          <a:xfrm>
            <a:off x="824345" y="1"/>
            <a:ext cx="10425546" cy="4689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hr-HR" dirty="0">
                <a:solidFill>
                  <a:schemeClr val="bg1"/>
                </a:solidFill>
              </a:rPr>
              <a:t>DOKUMENTACIJA ZA PODNOŠENJE </a:t>
            </a:r>
            <a:r>
              <a:rPr lang="hr-HR" dirty="0">
                <a:solidFill>
                  <a:srgbClr val="FF0000"/>
                </a:solidFill>
              </a:rPr>
              <a:t>PRVOG DIJELA </a:t>
            </a:r>
            <a:r>
              <a:rPr lang="hr-HR" dirty="0">
                <a:solidFill>
                  <a:schemeClr val="bg1"/>
                </a:solidFill>
              </a:rPr>
              <a:t>ZAHTJEVA ZA POTPORU</a:t>
            </a:r>
          </a:p>
        </p:txBody>
      </p:sp>
      <p:sp>
        <p:nvSpPr>
          <p:cNvPr id="7" name="Rounded Rectangle 6"/>
          <p:cNvSpPr/>
          <p:nvPr/>
        </p:nvSpPr>
        <p:spPr>
          <a:xfrm>
            <a:off x="2673926" y="468938"/>
            <a:ext cx="6241473" cy="41909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pl-PL" sz="2000" b="1" dirty="0" smtClean="0"/>
              <a:t>DOKUMENTACIJA </a:t>
            </a:r>
            <a:r>
              <a:rPr lang="pl-PL" sz="2000" b="1" dirty="0"/>
              <a:t>KOJU JE MOGUĆE DOPUNITI</a:t>
            </a:r>
            <a:endParaRPr lang="hr-HR" sz="2000" b="1" dirty="0"/>
          </a:p>
        </p:txBody>
      </p:sp>
      <p:sp>
        <p:nvSpPr>
          <p:cNvPr id="5" name="Rounded Rectangle 4"/>
          <p:cNvSpPr/>
          <p:nvPr/>
        </p:nvSpPr>
        <p:spPr>
          <a:xfrm>
            <a:off x="824345" y="888037"/>
            <a:ext cx="10425546" cy="4169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hr-HR" b="1" dirty="0"/>
              <a:t>A. Rješenje/Mišljenje o prihvatljivosti zahvata za ekološku </a:t>
            </a:r>
            <a:r>
              <a:rPr lang="hr-HR" b="1" dirty="0" smtClean="0"/>
              <a:t>mrežu</a:t>
            </a:r>
            <a:endParaRPr lang="hr-HR" b="1" dirty="0"/>
          </a:p>
          <a:p>
            <a:pPr lvl="2"/>
            <a:r>
              <a:rPr lang="hr-HR" dirty="0" smtClean="0"/>
              <a:t>i/ili </a:t>
            </a:r>
          </a:p>
          <a:p>
            <a:pPr lvl="1"/>
            <a:r>
              <a:rPr lang="hr-HR" b="1" dirty="0" smtClean="0"/>
              <a:t>B. Dopuštenje za provedbu zahvata za zahvat koji se nalazi u zaštićenom području</a:t>
            </a:r>
          </a:p>
          <a:p>
            <a:pPr lvl="2"/>
            <a:r>
              <a:rPr lang="hr-HR" dirty="0" smtClean="0"/>
              <a:t>i/ili</a:t>
            </a:r>
            <a:r>
              <a:rPr lang="hr-HR" b="1" dirty="0" smtClean="0"/>
              <a:t> </a:t>
            </a:r>
            <a:endParaRPr lang="hr-HR" b="1" dirty="0"/>
          </a:p>
          <a:p>
            <a:pPr lvl="1"/>
            <a:r>
              <a:rPr lang="hr-HR" b="1" dirty="0"/>
              <a:t>C. Preslika rješenja tijela nadležnog za poslove zaštite prirode da je šumskogospodarski plan prihvatljiv za ekološku mrežu </a:t>
            </a:r>
          </a:p>
          <a:p>
            <a:pPr lvl="2"/>
            <a:r>
              <a:rPr lang="hr-HR" dirty="0" smtClean="0"/>
              <a:t>i/ili</a:t>
            </a:r>
            <a:endParaRPr lang="hr-HR" dirty="0"/>
          </a:p>
          <a:p>
            <a:pPr lvl="1"/>
            <a:r>
              <a:rPr lang="hr-HR" b="1" dirty="0"/>
              <a:t>D. Preslika suglasnosti tijela nadležnog za poslove zaštite prirode kada je šumskogospodarski plan ujedno i plan upravljanja područjem ekološke </a:t>
            </a:r>
            <a:r>
              <a:rPr lang="hr-HR" b="1" dirty="0" smtClean="0"/>
              <a:t>mreže</a:t>
            </a:r>
          </a:p>
          <a:p>
            <a:pPr lvl="1"/>
            <a:endParaRPr lang="hr-HR" b="1" dirty="0"/>
          </a:p>
          <a:p>
            <a:pPr algn="just"/>
            <a:r>
              <a:rPr lang="hr-HR" sz="1600" b="1" u="sng" dirty="0" smtClean="0"/>
              <a:t>Napomena:</a:t>
            </a:r>
          </a:p>
          <a:p>
            <a:pPr algn="just"/>
            <a:r>
              <a:rPr lang="hr-HR" sz="1600" i="1" dirty="0"/>
              <a:t>Korisnik nije u obvezi dostaviti dokumente iz </a:t>
            </a:r>
            <a:r>
              <a:rPr lang="hr-HR" sz="1600" i="1" dirty="0" err="1"/>
              <a:t>podtočaka</a:t>
            </a:r>
            <a:r>
              <a:rPr lang="hr-HR" sz="1600" i="1" dirty="0"/>
              <a:t> C. i D. ove točke ako dostavlja Rješenje ministarstva nadležnog za poslove šumarstva kojim je odobren šumskogospodarski plan iz kojeg je vidljivo (u kojem je navedeno) da je tijelo nadležno za poslove zaštite prirode izdalo rješenje da je šumskogospodarski plan prihvatljiv za ekološku mrežu odnosno da je dalo suglasnost na šumskogospodarski plan koji je ujedno i plan upravljanja područjem ekološke mreže.</a:t>
            </a:r>
          </a:p>
        </p:txBody>
      </p:sp>
    </p:spTree>
    <p:extLst>
      <p:ext uri="{BB962C8B-B14F-4D97-AF65-F5344CB8AC3E}">
        <p14:creationId xmlns:p14="http://schemas.microsoft.com/office/powerpoint/2010/main" val="385232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7730" y="5486400"/>
            <a:ext cx="3040781" cy="933309"/>
          </a:xfrm>
          <a:prstGeom prst="rect">
            <a:avLst/>
          </a:prstGeom>
        </p:spPr>
      </p:pic>
      <p:pic>
        <p:nvPicPr>
          <p:cNvPr id="7" name="Picture 6">
            <a:extLst>
              <a:ext uri="{FF2B5EF4-FFF2-40B4-BE49-F238E27FC236}">
                <a16:creationId xmlns:a16="http://schemas.microsoft.com/office/drawing/2014/main" id="{B0AC0872-5360-1E31-5FC2-BD0FFA01080F}"/>
              </a:ext>
            </a:extLst>
          </p:cNvPr>
          <p:cNvPicPr>
            <a:picLocks noChangeAspect="1"/>
          </p:cNvPicPr>
          <p:nvPr/>
        </p:nvPicPr>
        <p:blipFill>
          <a:blip r:embed="rId4"/>
          <a:stretch>
            <a:fillRect/>
          </a:stretch>
        </p:blipFill>
        <p:spPr>
          <a:xfrm>
            <a:off x="1107819" y="1909501"/>
            <a:ext cx="9641462" cy="3148357"/>
          </a:xfrm>
          <a:prstGeom prst="rect">
            <a:avLst/>
          </a:prstGeom>
        </p:spPr>
      </p:pic>
      <p:sp>
        <p:nvSpPr>
          <p:cNvPr id="11" name="Rounded Rectangle 10"/>
          <p:cNvSpPr/>
          <p:nvPr/>
        </p:nvSpPr>
        <p:spPr>
          <a:xfrm>
            <a:off x="90312" y="70126"/>
            <a:ext cx="11888199" cy="900719"/>
          </a:xfrm>
          <a:prstGeom prst="roundRect">
            <a:avLst/>
          </a:prstGeom>
          <a:gradFill>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hr-HR" sz="3600" dirty="0"/>
              <a:t>Informacije o Pravilniku i Natječaju</a:t>
            </a:r>
          </a:p>
        </p:txBody>
      </p:sp>
      <p:sp>
        <p:nvSpPr>
          <p:cNvPr id="4" name="Rounded Rectangle 3"/>
          <p:cNvSpPr/>
          <p:nvPr/>
        </p:nvSpPr>
        <p:spPr>
          <a:xfrm>
            <a:off x="276343" y="3982406"/>
            <a:ext cx="2867916" cy="1151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Datum objave Natječaja:</a:t>
            </a:r>
          </a:p>
          <a:p>
            <a:pPr algn="ctr"/>
            <a:r>
              <a:rPr lang="hr-HR" dirty="0"/>
              <a:t>19. veljače 2026.</a:t>
            </a:r>
          </a:p>
        </p:txBody>
      </p:sp>
      <p:sp>
        <p:nvSpPr>
          <p:cNvPr id="9" name="Arrow: Down 8">
            <a:extLst>
              <a:ext uri="{FF2B5EF4-FFF2-40B4-BE49-F238E27FC236}">
                <a16:creationId xmlns:a16="http://schemas.microsoft.com/office/drawing/2014/main" id="{8591DB67-6F96-3F7C-5FFB-98455814FB41}"/>
              </a:ext>
            </a:extLst>
          </p:cNvPr>
          <p:cNvSpPr/>
          <p:nvPr/>
        </p:nvSpPr>
        <p:spPr>
          <a:xfrm>
            <a:off x="4257040" y="2587494"/>
            <a:ext cx="365760" cy="67799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2" name="Rectangle 11">
            <a:extLst>
              <a:ext uri="{FF2B5EF4-FFF2-40B4-BE49-F238E27FC236}">
                <a16:creationId xmlns:a16="http://schemas.microsoft.com/office/drawing/2014/main" id="{AA53F365-B28F-E631-73D1-5349EAC50D9B}"/>
              </a:ext>
            </a:extLst>
          </p:cNvPr>
          <p:cNvSpPr/>
          <p:nvPr/>
        </p:nvSpPr>
        <p:spPr>
          <a:xfrm>
            <a:off x="4043680" y="3906391"/>
            <a:ext cx="1788160" cy="37096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0" name="Rounded Rectangle 9"/>
          <p:cNvSpPr/>
          <p:nvPr/>
        </p:nvSpPr>
        <p:spPr>
          <a:xfrm>
            <a:off x="266818" y="1472390"/>
            <a:ext cx="2867916" cy="1151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https://www.apprrr.hr/73-08-ulaganja-izgradnja-sumske-infrastrukture/</a:t>
            </a:r>
          </a:p>
        </p:txBody>
      </p:sp>
      <p:sp>
        <p:nvSpPr>
          <p:cNvPr id="13" name="Rounded Rectangle 12"/>
          <p:cNvSpPr/>
          <p:nvPr/>
        </p:nvSpPr>
        <p:spPr>
          <a:xfrm>
            <a:off x="8465191" y="1468909"/>
            <a:ext cx="2867916" cy="1151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https://ruralnirazvoj.hr/</a:t>
            </a:r>
          </a:p>
        </p:txBody>
      </p:sp>
      <p:sp>
        <p:nvSpPr>
          <p:cNvPr id="14" name="Rounded Rectangle 13"/>
          <p:cNvSpPr/>
          <p:nvPr/>
        </p:nvSpPr>
        <p:spPr>
          <a:xfrm>
            <a:off x="8465191" y="3869751"/>
            <a:ext cx="2867916" cy="1151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Pravilnik: NN 90/2024, </a:t>
            </a:r>
          </a:p>
          <a:p>
            <a:pPr algn="ctr"/>
            <a:r>
              <a:rPr lang="hr-HR" dirty="0"/>
              <a:t>                  NN 149/2025</a:t>
            </a:r>
          </a:p>
        </p:txBody>
      </p:sp>
    </p:spTree>
    <p:extLst>
      <p:ext uri="{BB962C8B-B14F-4D97-AF65-F5344CB8AC3E}">
        <p14:creationId xmlns:p14="http://schemas.microsoft.com/office/powerpoint/2010/main" val="3577258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68108"/>
            <a:ext cx="12192001" cy="512535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hr-HR"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819" y="5317066"/>
            <a:ext cx="3040781" cy="933309"/>
          </a:xfrm>
          <a:prstGeom prst="rect">
            <a:avLst/>
          </a:prstGeom>
        </p:spPr>
      </p:pic>
      <p:sp>
        <p:nvSpPr>
          <p:cNvPr id="32" name="Rounded Rectangle 31"/>
          <p:cNvSpPr/>
          <p:nvPr/>
        </p:nvSpPr>
        <p:spPr>
          <a:xfrm>
            <a:off x="584201" y="146050"/>
            <a:ext cx="10160000" cy="4445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hr-HR" dirty="0">
                <a:solidFill>
                  <a:schemeClr val="bg1"/>
                </a:solidFill>
              </a:rPr>
              <a:t>DOKUMENTACIJA ZA PODNOŠENJE </a:t>
            </a:r>
            <a:r>
              <a:rPr lang="hr-HR" dirty="0">
                <a:solidFill>
                  <a:srgbClr val="FF0000"/>
                </a:solidFill>
              </a:rPr>
              <a:t>PRVOG DIJELA </a:t>
            </a:r>
            <a:r>
              <a:rPr lang="hr-HR" dirty="0">
                <a:solidFill>
                  <a:schemeClr val="bg1"/>
                </a:solidFill>
              </a:rPr>
              <a:t>ZAHTJEVA ZA POTPORU</a:t>
            </a:r>
          </a:p>
        </p:txBody>
      </p:sp>
      <p:sp>
        <p:nvSpPr>
          <p:cNvPr id="7" name="Rounded Rectangle 6"/>
          <p:cNvSpPr/>
          <p:nvPr/>
        </p:nvSpPr>
        <p:spPr>
          <a:xfrm>
            <a:off x="1595967" y="600217"/>
            <a:ext cx="8136467" cy="4094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pl-PL" sz="2000" b="1" dirty="0"/>
              <a:t>                 DOKUMENTACIJA KOJU JE MOGUĆE DOPUNITI</a:t>
            </a:r>
            <a:endParaRPr lang="hr-HR" sz="2000" b="1" dirty="0"/>
          </a:p>
        </p:txBody>
      </p:sp>
      <p:sp>
        <p:nvSpPr>
          <p:cNvPr id="5" name="Rounded Rectangle 4"/>
          <p:cNvSpPr/>
          <p:nvPr/>
        </p:nvSpPr>
        <p:spPr>
          <a:xfrm>
            <a:off x="508000" y="1117600"/>
            <a:ext cx="10303933" cy="3939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hr-HR" b="1" dirty="0"/>
              <a:t>A. Rješenje Ministarstva nadležnog za poslove šumarstva o odobrenju šumskogospodarskog plana za radove izgradnje šumske prometne infrastrukture </a:t>
            </a:r>
            <a:r>
              <a:rPr lang="hr-HR" b="1" u="sng" dirty="0"/>
              <a:t>koji je planirani </a:t>
            </a:r>
            <a:r>
              <a:rPr lang="hr-HR" b="1" dirty="0"/>
              <a:t>šumskogospodarskim </a:t>
            </a:r>
            <a:r>
              <a:rPr lang="hr-HR" b="1" dirty="0" smtClean="0"/>
              <a:t>planom</a:t>
            </a:r>
          </a:p>
          <a:p>
            <a:pPr lvl="2"/>
            <a:r>
              <a:rPr lang="hr-HR" dirty="0" smtClean="0"/>
              <a:t>i/ili </a:t>
            </a:r>
          </a:p>
          <a:p>
            <a:pPr lvl="1"/>
            <a:r>
              <a:rPr lang="hr-HR" b="1" dirty="0" smtClean="0"/>
              <a:t>B</a:t>
            </a:r>
            <a:r>
              <a:rPr lang="hr-HR" b="1" dirty="0"/>
              <a:t>. Suglasnost Ministarstva poljoprivrede, šumarstva i ribarstva za radove izgradnje šumske prometne infrastrukture </a:t>
            </a:r>
            <a:r>
              <a:rPr lang="hr-HR" b="1" u="sng" dirty="0"/>
              <a:t>koji nisu planirani </a:t>
            </a:r>
            <a:r>
              <a:rPr lang="hr-HR" b="1" dirty="0"/>
              <a:t>šumskogospodarskim </a:t>
            </a:r>
            <a:r>
              <a:rPr lang="hr-HR" b="1" dirty="0" smtClean="0"/>
              <a:t>planom</a:t>
            </a:r>
          </a:p>
          <a:p>
            <a:pPr lvl="2"/>
            <a:r>
              <a:rPr lang="hr-HR" dirty="0" smtClean="0"/>
              <a:t>i/ili</a:t>
            </a:r>
            <a:r>
              <a:rPr lang="hr-HR" b="1" dirty="0" smtClean="0"/>
              <a:t> </a:t>
            </a:r>
            <a:endParaRPr lang="hr-HR" b="1" dirty="0"/>
          </a:p>
          <a:p>
            <a:pPr lvl="1"/>
            <a:r>
              <a:rPr lang="hr-HR" b="1" dirty="0"/>
              <a:t>C. Potvrdu Ministarstva poljoprivrede, šumarstva i ribarstva o evidenciji postojeće šumske ceste u šumskogospodarskom planu za projekt rekonstrukcije primarne šumske prometne </a:t>
            </a:r>
            <a:r>
              <a:rPr lang="hr-HR" b="1" dirty="0" smtClean="0"/>
              <a:t>infrastrukture</a:t>
            </a:r>
          </a:p>
          <a:p>
            <a:pPr lvl="1"/>
            <a:endParaRPr lang="hr-HR" b="1" dirty="0"/>
          </a:p>
          <a:p>
            <a:pPr algn="just"/>
            <a:r>
              <a:rPr lang="hr-HR" sz="1600" b="1" u="sng" dirty="0" smtClean="0"/>
              <a:t>Napomena:</a:t>
            </a:r>
          </a:p>
          <a:p>
            <a:pPr algn="just"/>
            <a:r>
              <a:rPr lang="hr-HR" sz="1600" i="1" dirty="0"/>
              <a:t>Korisnik je u obvezi dostaviti dokumente iz </a:t>
            </a:r>
            <a:r>
              <a:rPr lang="hr-HR" sz="1600" i="1" dirty="0" err="1"/>
              <a:t>podtočaka</a:t>
            </a:r>
            <a:r>
              <a:rPr lang="hr-HR" sz="1600" i="1" dirty="0"/>
              <a:t> A. i B. ukoliko se projekt odnosi na izgradnju šumske ceste, a dokument iz </a:t>
            </a:r>
            <a:r>
              <a:rPr lang="hr-HR" sz="1600" i="1" dirty="0" err="1"/>
              <a:t>podtočke</a:t>
            </a:r>
            <a:r>
              <a:rPr lang="hr-HR" sz="1600" i="1" dirty="0"/>
              <a:t> C. je potrebno dostaviti ukoliko se projekt odnosi na rekonstrukciju šumske ceste. </a:t>
            </a:r>
          </a:p>
        </p:txBody>
      </p:sp>
    </p:spTree>
    <p:extLst>
      <p:ext uri="{BB962C8B-B14F-4D97-AF65-F5344CB8AC3E}">
        <p14:creationId xmlns:p14="http://schemas.microsoft.com/office/powerpoint/2010/main" val="2359694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 y="-18338"/>
            <a:ext cx="12192001" cy="512535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hr-HR"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819" y="5317066"/>
            <a:ext cx="3040781" cy="933309"/>
          </a:xfrm>
          <a:prstGeom prst="rect">
            <a:avLst/>
          </a:prstGeom>
        </p:spPr>
      </p:pic>
      <p:sp>
        <p:nvSpPr>
          <p:cNvPr id="32" name="Rounded Rectangle 31"/>
          <p:cNvSpPr/>
          <p:nvPr/>
        </p:nvSpPr>
        <p:spPr>
          <a:xfrm>
            <a:off x="584201" y="-18338"/>
            <a:ext cx="10160000" cy="44167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hr-HR" dirty="0">
                <a:solidFill>
                  <a:schemeClr val="bg1"/>
                </a:solidFill>
              </a:rPr>
              <a:t>DOKUMENTACIJA ZA PODNOŠENJE PRVOG DIJELA ZAHTJEVA ZA POTPORU</a:t>
            </a:r>
          </a:p>
        </p:txBody>
      </p:sp>
      <p:sp>
        <p:nvSpPr>
          <p:cNvPr id="7" name="Rounded Rectangle 6"/>
          <p:cNvSpPr/>
          <p:nvPr/>
        </p:nvSpPr>
        <p:spPr>
          <a:xfrm>
            <a:off x="1780309" y="491835"/>
            <a:ext cx="7787024" cy="42949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pl-PL" sz="2000" b="1" dirty="0"/>
              <a:t>                 DOKUMENTACIJA KOJU JE MOGUĆE DOPUNITI</a:t>
            </a:r>
            <a:endParaRPr lang="hr-HR" sz="2000" b="1" dirty="0"/>
          </a:p>
        </p:txBody>
      </p:sp>
      <p:sp>
        <p:nvSpPr>
          <p:cNvPr id="5" name="Rounded Rectangle 4"/>
          <p:cNvSpPr/>
          <p:nvPr/>
        </p:nvSpPr>
        <p:spPr>
          <a:xfrm>
            <a:off x="681433" y="1075056"/>
            <a:ext cx="10079701" cy="3769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hr-HR" b="1" dirty="0" smtClean="0"/>
              <a:t>Obrazac O2 i/ili </a:t>
            </a:r>
            <a:r>
              <a:rPr lang="hr-HR" b="1" dirty="0"/>
              <a:t>O3 i </a:t>
            </a:r>
            <a:r>
              <a:rPr lang="hr-HR" b="1" dirty="0" err="1"/>
              <a:t>Uređajni</a:t>
            </a:r>
            <a:r>
              <a:rPr lang="hr-HR" b="1" dirty="0"/>
              <a:t> zapisnik </a:t>
            </a:r>
          </a:p>
          <a:p>
            <a:pPr marL="742950" lvl="1" indent="-285750">
              <a:buFontTx/>
              <a:buChar char="-"/>
            </a:pPr>
            <a:r>
              <a:rPr lang="hr-HR" sz="1600" i="1" dirty="0" smtClean="0"/>
              <a:t>sken </a:t>
            </a:r>
            <a:r>
              <a:rPr lang="hr-HR" sz="1600" i="1" dirty="0"/>
              <a:t>originala iz šumskogospodarskog </a:t>
            </a:r>
            <a:r>
              <a:rPr lang="hr-HR" sz="1600" i="1" dirty="0" smtClean="0"/>
              <a:t>plana</a:t>
            </a:r>
            <a:endParaRPr lang="hr-HR" sz="1600" i="1" dirty="0"/>
          </a:p>
          <a:p>
            <a:pPr marL="342900" indent="-342900">
              <a:buFont typeface="Wingdings" panose="05000000000000000000" pitchFamily="2" charset="2"/>
              <a:buChar char="Ø"/>
            </a:pPr>
            <a:r>
              <a:rPr lang="hr-HR" b="1" dirty="0"/>
              <a:t>Ugovor o osnivanju prava građenja ili pisana suglasnost svih vlasnika/suvlasnika ili pisana suglasnost pravnih osoba koje gospodare šumom u vlasništvu RH </a:t>
            </a:r>
          </a:p>
          <a:p>
            <a:pPr lvl="1"/>
            <a:r>
              <a:rPr lang="hr-HR" sz="1600" b="1" i="1" dirty="0" smtClean="0"/>
              <a:t>- </a:t>
            </a:r>
            <a:r>
              <a:rPr lang="hr-HR" sz="1600" i="1" dirty="0" smtClean="0"/>
              <a:t>samo </a:t>
            </a:r>
            <a:r>
              <a:rPr lang="hr-HR" sz="1600" i="1" dirty="0"/>
              <a:t>ako korisnik nije vlasnik zemljišta koje je lokacija ulaganja ili nije pravna osoba koja gospodari šumom</a:t>
            </a:r>
          </a:p>
          <a:p>
            <a:pPr marL="342900" indent="-342900">
              <a:buFont typeface="Wingdings" panose="05000000000000000000" pitchFamily="2" charset="2"/>
              <a:buChar char="Ø"/>
            </a:pPr>
            <a:r>
              <a:rPr lang="en-US" b="1" dirty="0"/>
              <a:t>Uvjerenje o identifikaciji katastarskih </a:t>
            </a:r>
            <a:r>
              <a:rPr lang="en-US" b="1" dirty="0" err="1"/>
              <a:t>čestica</a:t>
            </a:r>
            <a:r>
              <a:rPr lang="hr-HR" b="1" dirty="0"/>
              <a:t> </a:t>
            </a:r>
            <a:endParaRPr lang="hr-HR" b="1" dirty="0" smtClean="0"/>
          </a:p>
          <a:p>
            <a:pPr lvl="1"/>
            <a:r>
              <a:rPr lang="hr-HR" sz="1600" i="1" dirty="0" smtClean="0"/>
              <a:t>- samo </a:t>
            </a:r>
            <a:r>
              <a:rPr lang="hr-HR" sz="1600" i="1" dirty="0"/>
              <a:t>ako se katastarske čestice lokacije ulaganja u katastarskom operatu vode pod drugačijim oznakama od zemljišnih knjiga</a:t>
            </a:r>
          </a:p>
          <a:p>
            <a:pPr marL="342900" indent="-342900">
              <a:buFont typeface="Wingdings" panose="05000000000000000000" pitchFamily="2" charset="2"/>
              <a:buChar char="Ø"/>
            </a:pPr>
            <a:r>
              <a:rPr lang="en-US" b="1" dirty="0"/>
              <a:t>Financijska dokumentacija za zadnju odobrenu (prethodnu) financijsku godinu</a:t>
            </a:r>
            <a:r>
              <a:rPr lang="hr-HR" b="1" dirty="0"/>
              <a:t> </a:t>
            </a:r>
            <a:endParaRPr lang="hr-HR" b="1" dirty="0" smtClean="0"/>
          </a:p>
          <a:p>
            <a:pPr lvl="1"/>
            <a:r>
              <a:rPr lang="hr-HR" sz="1600" i="1" dirty="0" smtClean="0"/>
              <a:t>- za </a:t>
            </a:r>
            <a:r>
              <a:rPr lang="hr-HR" sz="1600" i="1" dirty="0"/>
              <a:t>korisnika i/ili povezana i/ili partnerska poduzeća</a:t>
            </a:r>
          </a:p>
          <a:p>
            <a:pPr marL="342900" indent="-342900">
              <a:buFont typeface="Wingdings" panose="05000000000000000000" pitchFamily="2" charset="2"/>
              <a:buChar char="Ø"/>
            </a:pPr>
            <a:r>
              <a:rPr lang="hr-HR" b="1" dirty="0"/>
              <a:t>Plan nabave/Tablica troškova i izračuna potpore</a:t>
            </a:r>
          </a:p>
          <a:p>
            <a:pPr marL="342900" indent="-342900">
              <a:buFont typeface="Wingdings" panose="05000000000000000000" pitchFamily="2" charset="2"/>
              <a:buChar char="Ø"/>
            </a:pPr>
            <a:r>
              <a:rPr lang="hr-HR" b="1" dirty="0"/>
              <a:t>Fotodokumentacija lokacije projekta s </a:t>
            </a:r>
            <a:r>
              <a:rPr lang="hr-HR" b="1" dirty="0" smtClean="0"/>
              <a:t>geolokacijom</a:t>
            </a:r>
            <a:endParaRPr lang="hr-HR" b="1" dirty="0"/>
          </a:p>
        </p:txBody>
      </p:sp>
    </p:spTree>
    <p:extLst>
      <p:ext uri="{BB962C8B-B14F-4D97-AF65-F5344CB8AC3E}">
        <p14:creationId xmlns:p14="http://schemas.microsoft.com/office/powerpoint/2010/main" val="108768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b="1" dirty="0"/>
              <a:t>Hvala na pažnji!</a:t>
            </a:r>
          </a:p>
        </p:txBody>
      </p:sp>
      <p:pic>
        <p:nvPicPr>
          <p:cNvPr id="4" name="Picture 3">
            <a:extLst>
              <a:ext uri="{FF2B5EF4-FFF2-40B4-BE49-F238E27FC236}">
                <a16:creationId xmlns:a16="http://schemas.microsoft.com/office/drawing/2014/main" id="{78A5C5AC-A976-4117-B8D5-0B6A8FDD81CF}"/>
              </a:ext>
            </a:extLst>
          </p:cNvPr>
          <p:cNvPicPr>
            <a:picLocks noChangeAspect="1"/>
          </p:cNvPicPr>
          <p:nvPr/>
        </p:nvPicPr>
        <p:blipFill>
          <a:blip r:embed="rId3"/>
          <a:stretch>
            <a:fillRect/>
          </a:stretch>
        </p:blipFill>
        <p:spPr>
          <a:xfrm>
            <a:off x="464234" y="1701801"/>
            <a:ext cx="5952197" cy="3948722"/>
          </a:xfrm>
          <a:prstGeom prst="rect">
            <a:avLst/>
          </a:prstGeom>
        </p:spPr>
      </p:pic>
    </p:spTree>
    <p:extLst>
      <p:ext uri="{BB962C8B-B14F-4D97-AF65-F5344CB8AC3E}">
        <p14:creationId xmlns:p14="http://schemas.microsoft.com/office/powerpoint/2010/main" val="260835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7730" y="5486400"/>
            <a:ext cx="3040781" cy="933309"/>
          </a:xfrm>
          <a:prstGeom prst="rect">
            <a:avLst/>
          </a:prstGeom>
        </p:spPr>
      </p:pic>
      <p:sp>
        <p:nvSpPr>
          <p:cNvPr id="11" name="Rounded Rectangle 10"/>
          <p:cNvSpPr/>
          <p:nvPr/>
        </p:nvSpPr>
        <p:spPr>
          <a:xfrm>
            <a:off x="90312" y="104775"/>
            <a:ext cx="11888199" cy="657090"/>
          </a:xfrm>
          <a:prstGeom prst="roundRect">
            <a:avLst/>
          </a:prstGeom>
          <a:gradFill>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hr-HR" sz="3600" dirty="0"/>
              <a:t>Informacije o Pravilniku i Natječaju</a:t>
            </a:r>
          </a:p>
        </p:txBody>
      </p:sp>
      <p:sp>
        <p:nvSpPr>
          <p:cNvPr id="9" name="Arrow: Down 8">
            <a:extLst>
              <a:ext uri="{FF2B5EF4-FFF2-40B4-BE49-F238E27FC236}">
                <a16:creationId xmlns:a16="http://schemas.microsoft.com/office/drawing/2014/main" id="{8591DB67-6F96-3F7C-5FFB-98455814FB41}"/>
              </a:ext>
            </a:extLst>
          </p:cNvPr>
          <p:cNvSpPr/>
          <p:nvPr/>
        </p:nvSpPr>
        <p:spPr>
          <a:xfrm rot="16200000">
            <a:off x="2576090" y="3683889"/>
            <a:ext cx="365760" cy="67799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8" name="Arrow: Down 8">
            <a:extLst>
              <a:ext uri="{FF2B5EF4-FFF2-40B4-BE49-F238E27FC236}">
                <a16:creationId xmlns:a16="http://schemas.microsoft.com/office/drawing/2014/main" id="{8591DB67-6F96-3F7C-5FFB-98455814FB41}"/>
              </a:ext>
            </a:extLst>
          </p:cNvPr>
          <p:cNvSpPr/>
          <p:nvPr/>
        </p:nvSpPr>
        <p:spPr>
          <a:xfrm rot="16200000">
            <a:off x="2576090" y="4666734"/>
            <a:ext cx="365760" cy="67799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pic>
        <p:nvPicPr>
          <p:cNvPr id="3" name="Picture 2">
            <a:extLst>
              <a:ext uri="{FF2B5EF4-FFF2-40B4-BE49-F238E27FC236}">
                <a16:creationId xmlns:a16="http://schemas.microsoft.com/office/drawing/2014/main" id="{0FFA3E04-1EB8-428C-951C-A21E8DA6E4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4271" y="1413932"/>
            <a:ext cx="5839764" cy="4292601"/>
          </a:xfrm>
          <a:prstGeom prst="rect">
            <a:avLst/>
          </a:prstGeom>
        </p:spPr>
      </p:pic>
    </p:spTree>
    <p:extLst>
      <p:ext uri="{BB962C8B-B14F-4D97-AF65-F5344CB8AC3E}">
        <p14:creationId xmlns:p14="http://schemas.microsoft.com/office/powerpoint/2010/main" val="201230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49250" y="0"/>
            <a:ext cx="11455399" cy="515302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hr-HR" sz="3600" dirty="0" smtClean="0"/>
              <a:t>Informacije o natječaju</a:t>
            </a:r>
            <a:endParaRPr lang="hr-HR"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7730" y="5486400"/>
            <a:ext cx="3040781" cy="933309"/>
          </a:xfrm>
          <a:prstGeom prst="rect">
            <a:avLst/>
          </a:prstGeom>
        </p:spPr>
      </p:pic>
      <p:sp>
        <p:nvSpPr>
          <p:cNvPr id="12" name="Rounded Rectangle 11"/>
          <p:cNvSpPr/>
          <p:nvPr/>
        </p:nvSpPr>
        <p:spPr>
          <a:xfrm>
            <a:off x="520700" y="1114473"/>
            <a:ext cx="11118850" cy="2385083"/>
          </a:xfrm>
          <a:prstGeom prst="roundRect">
            <a:avLst/>
          </a:prstGeom>
          <a:solidFill>
            <a:schemeClr val="accent3">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dirty="0"/>
          </a:p>
        </p:txBody>
      </p:sp>
      <p:sp>
        <p:nvSpPr>
          <p:cNvPr id="3" name="Subtitle 2"/>
          <p:cNvSpPr>
            <a:spLocks noGrp="1"/>
          </p:cNvSpPr>
          <p:nvPr>
            <p:ph type="subTitle" idx="1"/>
          </p:nvPr>
        </p:nvSpPr>
        <p:spPr>
          <a:xfrm>
            <a:off x="632577" y="1811600"/>
            <a:ext cx="5945621" cy="696337"/>
          </a:xfrm>
        </p:spPr>
        <p:txBody>
          <a:bodyPr>
            <a:normAutofit/>
          </a:bodyPr>
          <a:lstStyle/>
          <a:p>
            <a:pPr algn="l"/>
            <a:r>
              <a:rPr lang="hr-HR" sz="2000" dirty="0">
                <a:solidFill>
                  <a:schemeClr val="bg1"/>
                </a:solidFill>
              </a:rPr>
              <a:t>ROK ZA PODNOŠENJE PRVOG DIJELA ZAHTJEVA ZA POTPORU</a:t>
            </a:r>
          </a:p>
        </p:txBody>
      </p:sp>
      <p:sp>
        <p:nvSpPr>
          <p:cNvPr id="2" name="Oval 1"/>
          <p:cNvSpPr/>
          <p:nvPr/>
        </p:nvSpPr>
        <p:spPr>
          <a:xfrm>
            <a:off x="6136168" y="946673"/>
            <a:ext cx="4578682" cy="274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200" dirty="0"/>
              <a:t>Početak podnošenja:</a:t>
            </a:r>
          </a:p>
          <a:p>
            <a:pPr algn="ctr"/>
            <a:r>
              <a:rPr lang="hr-HR" sz="2400" dirty="0"/>
              <a:t>02.06.2026. </a:t>
            </a:r>
            <a:r>
              <a:rPr lang="hr-HR" sz="2400" u="sng" dirty="0"/>
              <a:t>od 12:00 h</a:t>
            </a:r>
          </a:p>
          <a:p>
            <a:pPr algn="ctr"/>
            <a:r>
              <a:rPr lang="hr-HR" sz="2200" dirty="0"/>
              <a:t>Kraj podnošenja:</a:t>
            </a:r>
          </a:p>
          <a:p>
            <a:pPr algn="ctr"/>
            <a:r>
              <a:rPr lang="hr-HR" sz="2400" dirty="0"/>
              <a:t>02.07.2026. </a:t>
            </a:r>
            <a:r>
              <a:rPr lang="hr-HR" sz="2400" u="sng" dirty="0"/>
              <a:t>do 12:00 h</a:t>
            </a:r>
          </a:p>
        </p:txBody>
      </p:sp>
    </p:spTree>
    <p:extLst>
      <p:ext uri="{BB962C8B-B14F-4D97-AF65-F5344CB8AC3E}">
        <p14:creationId xmlns:p14="http://schemas.microsoft.com/office/powerpoint/2010/main" val="2760700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 y="0"/>
            <a:ext cx="12191999" cy="5147732"/>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hr-HR"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7730" y="5486400"/>
            <a:ext cx="3040781" cy="933309"/>
          </a:xfrm>
          <a:prstGeom prst="rect">
            <a:avLst/>
          </a:prstGeom>
        </p:spPr>
      </p:pic>
      <p:graphicFrame>
        <p:nvGraphicFramePr>
          <p:cNvPr id="5" name="Diagram 4"/>
          <p:cNvGraphicFramePr/>
          <p:nvPr>
            <p:extLst>
              <p:ext uri="{D42A27DB-BD31-4B8C-83A1-F6EECF244321}">
                <p14:modId xmlns:p14="http://schemas.microsoft.com/office/powerpoint/2010/main" val="3535186319"/>
              </p:ext>
            </p:extLst>
          </p:nvPr>
        </p:nvGraphicFramePr>
        <p:xfrm>
          <a:off x="0" y="1463040"/>
          <a:ext cx="11978511" cy="43055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ounded Rectangle 12"/>
          <p:cNvSpPr/>
          <p:nvPr/>
        </p:nvSpPr>
        <p:spPr>
          <a:xfrm>
            <a:off x="247650" y="180975"/>
            <a:ext cx="11730861" cy="1590675"/>
          </a:xfrm>
          <a:prstGeom prst="roundRect">
            <a:avLst/>
          </a:prstGeom>
          <a:solidFill>
            <a:schemeClr val="accent3">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fontAlgn="base"/>
            <a:r>
              <a:rPr lang="hr-HR" sz="2000" b="1" dirty="0">
                <a:solidFill>
                  <a:schemeClr val="accent1"/>
                </a:solidFill>
                <a:hlinkClick r:id="rId9" action="ppaction://hlinkfile"/>
              </a:rPr>
              <a:t>PRAVILNIK O PROVEDBI INTERVENCIJE 73.08 „IZGRADNJA ŠUMSKE INFRASTRUKTURE” IZ STRATEŠKOG PLANA ZAJEDNIČKE POLJOPRIVREDNE POLITIKE REPUBLIKE HRVATSKE 2023.-2027</a:t>
            </a:r>
            <a:r>
              <a:rPr lang="hr-HR" sz="2000" b="1" dirty="0" smtClean="0">
                <a:solidFill>
                  <a:schemeClr val="accent1"/>
                </a:solidFill>
                <a:hlinkClick r:id="rId9" action="ppaction://hlinkfile"/>
              </a:rPr>
              <a:t>.</a:t>
            </a:r>
            <a:endParaRPr lang="hr-HR" sz="2000" b="1" dirty="0">
              <a:solidFill>
                <a:schemeClr val="accent1"/>
              </a:solidFill>
            </a:endParaRPr>
          </a:p>
          <a:p>
            <a:pPr algn="ctr" fontAlgn="base"/>
            <a:r>
              <a:rPr lang="hr-HR" sz="2000" b="1" dirty="0">
                <a:solidFill>
                  <a:schemeClr val="accent1"/>
                </a:solidFill>
              </a:rPr>
              <a:t>(NN 90/2024; NN 149/2025)</a:t>
            </a:r>
          </a:p>
        </p:txBody>
      </p:sp>
    </p:spTree>
    <p:extLst>
      <p:ext uri="{BB962C8B-B14F-4D97-AF65-F5344CB8AC3E}">
        <p14:creationId xmlns:p14="http://schemas.microsoft.com/office/powerpoint/2010/main" val="592579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 y="1"/>
            <a:ext cx="12192001" cy="51816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hr-HR"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819" y="5317066"/>
            <a:ext cx="3040781" cy="933309"/>
          </a:xfrm>
          <a:prstGeom prst="rect">
            <a:avLst/>
          </a:prstGeom>
        </p:spPr>
      </p:pic>
      <p:grpSp>
        <p:nvGrpSpPr>
          <p:cNvPr id="13" name="Group 12"/>
          <p:cNvGrpSpPr/>
          <p:nvPr/>
        </p:nvGrpSpPr>
        <p:grpSpPr>
          <a:xfrm>
            <a:off x="641350" y="346364"/>
            <a:ext cx="5129391" cy="2409535"/>
            <a:chOff x="2729232" y="1931548"/>
            <a:chExt cx="3227959" cy="2493901"/>
          </a:xfrm>
        </p:grpSpPr>
        <p:sp>
          <p:nvSpPr>
            <p:cNvPr id="6" name="Rounded Rectangle 5"/>
            <p:cNvSpPr/>
            <p:nvPr/>
          </p:nvSpPr>
          <p:spPr>
            <a:xfrm>
              <a:off x="2729232" y="1931548"/>
              <a:ext cx="2640157" cy="8200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hr-HR" b="1" dirty="0"/>
                <a:t>ELEKTRONIČKO PODNOŠENJE ZAHTJEVA</a:t>
              </a:r>
            </a:p>
          </p:txBody>
        </p:sp>
        <p:sp>
          <p:nvSpPr>
            <p:cNvPr id="7" name="Rounded Rectangle 6"/>
            <p:cNvSpPr/>
            <p:nvPr/>
          </p:nvSpPr>
          <p:spPr>
            <a:xfrm>
              <a:off x="2994460" y="2575153"/>
              <a:ext cx="2962731" cy="1850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hr-HR" dirty="0"/>
            </a:p>
            <a:p>
              <a:pPr algn="ctr"/>
              <a:endParaRPr lang="hr-HR" dirty="0"/>
            </a:p>
            <a:p>
              <a:pPr algn="ctr"/>
              <a:r>
                <a:rPr lang="hr-HR" dirty="0"/>
                <a:t>AGRONET putem NIAS sustava</a:t>
              </a:r>
            </a:p>
            <a:p>
              <a:pPr algn="ctr"/>
              <a:r>
                <a:rPr lang="hr-HR" dirty="0" smtClean="0"/>
                <a:t>Upute - </a:t>
              </a:r>
              <a:r>
                <a:rPr lang="hr-HR" b="1" dirty="0"/>
                <a:t>Prilog 8 Natječaja</a:t>
              </a:r>
            </a:p>
          </p:txBody>
        </p:sp>
      </p:grpSp>
      <p:pic>
        <p:nvPicPr>
          <p:cNvPr id="2" name="Picture 1">
            <a:extLst>
              <a:ext uri="{FF2B5EF4-FFF2-40B4-BE49-F238E27FC236}">
                <a16:creationId xmlns:a16="http://schemas.microsoft.com/office/drawing/2014/main" id="{59E83C16-8C00-38B2-215C-A4077CD3DE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9612" y="1902733"/>
            <a:ext cx="5315156" cy="3043443"/>
          </a:xfrm>
          <a:prstGeom prst="rect">
            <a:avLst/>
          </a:prstGeom>
        </p:spPr>
      </p:pic>
      <p:sp>
        <p:nvSpPr>
          <p:cNvPr id="3" name="Arrow: Right 2">
            <a:extLst>
              <a:ext uri="{FF2B5EF4-FFF2-40B4-BE49-F238E27FC236}">
                <a16:creationId xmlns:a16="http://schemas.microsoft.com/office/drawing/2014/main" id="{62908040-071F-E9A3-0F1C-2F1730DFB1DC}"/>
              </a:ext>
            </a:extLst>
          </p:cNvPr>
          <p:cNvSpPr/>
          <p:nvPr/>
        </p:nvSpPr>
        <p:spPr>
          <a:xfrm>
            <a:off x="5763814" y="3429000"/>
            <a:ext cx="639346" cy="360680"/>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5" name="Rounded Rectangle 2">
            <a:extLst>
              <a:ext uri="{FF2B5EF4-FFF2-40B4-BE49-F238E27FC236}">
                <a16:creationId xmlns:a16="http://schemas.microsoft.com/office/drawing/2014/main" id="{35D40D77-9486-E479-C11B-2707D4DDA47D}"/>
              </a:ext>
            </a:extLst>
          </p:cNvPr>
          <p:cNvSpPr/>
          <p:nvPr/>
        </p:nvSpPr>
        <p:spPr>
          <a:xfrm>
            <a:off x="8915400" y="1250950"/>
            <a:ext cx="3162300" cy="831850"/>
          </a:xfrm>
          <a:prstGeom prst="round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hr-HR" dirty="0"/>
              <a:t>Vjerodajnica:</a:t>
            </a:r>
          </a:p>
          <a:p>
            <a:r>
              <a:rPr lang="hr-HR" dirty="0"/>
              <a:t>Visoka ili Značajna razina sigurnosti</a:t>
            </a:r>
          </a:p>
        </p:txBody>
      </p:sp>
      <p:sp>
        <p:nvSpPr>
          <p:cNvPr id="15" name="Arrow: Up 14">
            <a:extLst>
              <a:ext uri="{FF2B5EF4-FFF2-40B4-BE49-F238E27FC236}">
                <a16:creationId xmlns:a16="http://schemas.microsoft.com/office/drawing/2014/main" id="{FE9AD532-405A-FD65-B004-6A971555473E}"/>
              </a:ext>
            </a:extLst>
          </p:cNvPr>
          <p:cNvSpPr/>
          <p:nvPr/>
        </p:nvSpPr>
        <p:spPr>
          <a:xfrm>
            <a:off x="7423151" y="1360804"/>
            <a:ext cx="374649" cy="547007"/>
          </a:xfrm>
          <a:prstGeom prst="up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pic>
        <p:nvPicPr>
          <p:cNvPr id="17" name="Picture 16">
            <a:extLst>
              <a:ext uri="{FF2B5EF4-FFF2-40B4-BE49-F238E27FC236}">
                <a16:creationId xmlns:a16="http://schemas.microsoft.com/office/drawing/2014/main" id="{F318222D-C4B1-D202-8439-A6B632844189}"/>
              </a:ext>
            </a:extLst>
          </p:cNvPr>
          <p:cNvPicPr>
            <a:picLocks noChangeAspect="1"/>
          </p:cNvPicPr>
          <p:nvPr/>
        </p:nvPicPr>
        <p:blipFill>
          <a:blip r:embed="rId5"/>
          <a:stretch>
            <a:fillRect/>
          </a:stretch>
        </p:blipFill>
        <p:spPr>
          <a:xfrm>
            <a:off x="166476" y="2505923"/>
            <a:ext cx="5604265" cy="2351010"/>
          </a:xfrm>
          <a:prstGeom prst="rect">
            <a:avLst/>
          </a:prstGeom>
        </p:spPr>
      </p:pic>
      <p:pic>
        <p:nvPicPr>
          <p:cNvPr id="21" name="Picture 20">
            <a:extLst>
              <a:ext uri="{FF2B5EF4-FFF2-40B4-BE49-F238E27FC236}">
                <a16:creationId xmlns:a16="http://schemas.microsoft.com/office/drawing/2014/main" id="{4DBEEE56-C0CF-386C-2456-72653FF3F738}"/>
              </a:ext>
            </a:extLst>
          </p:cNvPr>
          <p:cNvPicPr>
            <a:picLocks noChangeAspect="1"/>
          </p:cNvPicPr>
          <p:nvPr/>
        </p:nvPicPr>
        <p:blipFill>
          <a:blip r:embed="rId6"/>
          <a:stretch>
            <a:fillRect/>
          </a:stretch>
        </p:blipFill>
        <p:spPr>
          <a:xfrm>
            <a:off x="6419612" y="687517"/>
            <a:ext cx="2326207" cy="673287"/>
          </a:xfrm>
          <a:prstGeom prst="rect">
            <a:avLst/>
          </a:prstGeom>
        </p:spPr>
      </p:pic>
    </p:spTree>
    <p:extLst>
      <p:ext uri="{BB962C8B-B14F-4D97-AF65-F5344CB8AC3E}">
        <p14:creationId xmlns:p14="http://schemas.microsoft.com/office/powerpoint/2010/main" val="84365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0"/>
            <a:ext cx="12192000" cy="5231817"/>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hr-HR"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819" y="5317066"/>
            <a:ext cx="3040781" cy="933309"/>
          </a:xfrm>
          <a:prstGeom prst="rect">
            <a:avLst/>
          </a:prstGeom>
        </p:spPr>
      </p:pic>
      <p:grpSp>
        <p:nvGrpSpPr>
          <p:cNvPr id="13" name="Group 12"/>
          <p:cNvGrpSpPr/>
          <p:nvPr/>
        </p:nvGrpSpPr>
        <p:grpSpPr>
          <a:xfrm>
            <a:off x="210992" y="260350"/>
            <a:ext cx="5083499" cy="3171825"/>
            <a:chOff x="2729232" y="1752828"/>
            <a:chExt cx="3227959" cy="3171825"/>
          </a:xfrm>
        </p:grpSpPr>
        <p:sp>
          <p:nvSpPr>
            <p:cNvPr id="6" name="Rounded Rectangle 5"/>
            <p:cNvSpPr/>
            <p:nvPr/>
          </p:nvSpPr>
          <p:spPr>
            <a:xfrm>
              <a:off x="2729232" y="1752828"/>
              <a:ext cx="2640157" cy="99880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hr-HR" b="1" dirty="0"/>
                <a:t>ELEKTRONIČKO PODNOŠENJE ZAHTJEVA</a:t>
              </a:r>
            </a:p>
          </p:txBody>
        </p:sp>
        <p:sp>
          <p:nvSpPr>
            <p:cNvPr id="7" name="Rounded Rectangle 6"/>
            <p:cNvSpPr/>
            <p:nvPr/>
          </p:nvSpPr>
          <p:spPr>
            <a:xfrm>
              <a:off x="2994460" y="2313509"/>
              <a:ext cx="2962731" cy="2611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r-HR" dirty="0"/>
                <a:t>AGRONET putem NIAS sustava</a:t>
              </a:r>
            </a:p>
            <a:p>
              <a:pPr algn="ctr"/>
              <a:r>
                <a:rPr lang="hr-HR" dirty="0" smtClean="0"/>
                <a:t>Upute - </a:t>
              </a:r>
              <a:r>
                <a:rPr lang="hr-HR" b="1" dirty="0"/>
                <a:t>Prilog 8 Natječaja</a:t>
              </a:r>
            </a:p>
          </p:txBody>
        </p:sp>
      </p:grpSp>
      <p:sp>
        <p:nvSpPr>
          <p:cNvPr id="2" name="Rounded Rectangle 1"/>
          <p:cNvSpPr/>
          <p:nvPr/>
        </p:nvSpPr>
        <p:spPr>
          <a:xfrm>
            <a:off x="853722" y="1575339"/>
            <a:ext cx="2542369" cy="172983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hr-HR" dirty="0"/>
              <a:t>Zahtjev za:</a:t>
            </a:r>
          </a:p>
          <a:p>
            <a:pPr marL="285750" indent="-285750">
              <a:buFont typeface="Arial" panose="020B0604020202020204" pitchFamily="34" charset="0"/>
              <a:buChar char="•"/>
            </a:pPr>
            <a:r>
              <a:rPr lang="hr-HR" dirty="0"/>
              <a:t>Potporu</a:t>
            </a:r>
          </a:p>
          <a:p>
            <a:pPr marL="285750" indent="-285750">
              <a:buFont typeface="Arial" panose="020B0604020202020204" pitchFamily="34" charset="0"/>
              <a:buChar char="•"/>
            </a:pPr>
            <a:r>
              <a:rPr lang="hr-HR" dirty="0"/>
              <a:t>Promjenu</a:t>
            </a:r>
          </a:p>
          <a:p>
            <a:pPr marL="285750" indent="-285750">
              <a:buFont typeface="Arial" panose="020B0604020202020204" pitchFamily="34" charset="0"/>
              <a:buChar char="•"/>
            </a:pPr>
            <a:r>
              <a:rPr lang="hr-HR" dirty="0"/>
              <a:t>Predujam</a:t>
            </a:r>
          </a:p>
          <a:p>
            <a:pPr marL="285750" indent="-285750">
              <a:buFont typeface="Arial" panose="020B0604020202020204" pitchFamily="34" charset="0"/>
              <a:buChar char="•"/>
            </a:pPr>
            <a:r>
              <a:rPr lang="hr-HR" dirty="0"/>
              <a:t>Isplatu</a:t>
            </a:r>
          </a:p>
          <a:p>
            <a:pPr marL="285750" indent="-285750">
              <a:buFont typeface="Arial" panose="020B0604020202020204" pitchFamily="34" charset="0"/>
              <a:buChar char="•"/>
            </a:pPr>
            <a:r>
              <a:rPr lang="hr-HR" dirty="0"/>
              <a:t>Odustajanje</a:t>
            </a:r>
          </a:p>
        </p:txBody>
      </p:sp>
      <p:pic>
        <p:nvPicPr>
          <p:cNvPr id="4" name="Picture 3"/>
          <p:cNvPicPr>
            <a:picLocks noChangeAspect="1"/>
          </p:cNvPicPr>
          <p:nvPr/>
        </p:nvPicPr>
        <p:blipFill>
          <a:blip r:embed="rId4"/>
          <a:stretch>
            <a:fillRect/>
          </a:stretch>
        </p:blipFill>
        <p:spPr>
          <a:xfrm>
            <a:off x="4368801" y="1470268"/>
            <a:ext cx="7631934" cy="874933"/>
          </a:xfrm>
          <a:prstGeom prst="rect">
            <a:avLst/>
          </a:prstGeom>
        </p:spPr>
      </p:pic>
      <p:pic>
        <p:nvPicPr>
          <p:cNvPr id="5" name="Picture 4"/>
          <p:cNvPicPr>
            <a:picLocks noChangeAspect="1"/>
          </p:cNvPicPr>
          <p:nvPr/>
        </p:nvPicPr>
        <p:blipFill>
          <a:blip r:embed="rId5"/>
          <a:stretch>
            <a:fillRect/>
          </a:stretch>
        </p:blipFill>
        <p:spPr>
          <a:xfrm>
            <a:off x="3824423" y="2556313"/>
            <a:ext cx="7452322" cy="2477688"/>
          </a:xfrm>
          <a:prstGeom prst="rect">
            <a:avLst/>
          </a:prstGeom>
        </p:spPr>
      </p:pic>
    </p:spTree>
    <p:extLst>
      <p:ext uri="{BB962C8B-B14F-4D97-AF65-F5344CB8AC3E}">
        <p14:creationId xmlns:p14="http://schemas.microsoft.com/office/powerpoint/2010/main" val="203389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0"/>
            <a:ext cx="12192000" cy="515302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hr-HR"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819" y="5317066"/>
            <a:ext cx="3040781" cy="933309"/>
          </a:xfrm>
          <a:prstGeom prst="rect">
            <a:avLst/>
          </a:prstGeom>
        </p:spPr>
      </p:pic>
      <p:sp>
        <p:nvSpPr>
          <p:cNvPr id="6" name="Rounded Rectangle 5"/>
          <p:cNvSpPr/>
          <p:nvPr/>
        </p:nvSpPr>
        <p:spPr>
          <a:xfrm>
            <a:off x="625717" y="611250"/>
            <a:ext cx="4157808" cy="4936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hr-HR" b="1" dirty="0"/>
              <a:t>ELEKTRONIČKO PODNOŠENJE ZAHTJEVA</a:t>
            </a:r>
          </a:p>
        </p:txBody>
      </p:sp>
      <p:sp>
        <p:nvSpPr>
          <p:cNvPr id="2" name="Rounded Rectangle 1"/>
          <p:cNvSpPr/>
          <p:nvPr/>
        </p:nvSpPr>
        <p:spPr>
          <a:xfrm>
            <a:off x="1208476" y="1604515"/>
            <a:ext cx="3575049" cy="79839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hr-HR" dirty="0"/>
              <a:t>Odabrati ispravan </a:t>
            </a:r>
            <a:r>
              <a:rPr lang="en-US" dirty="0"/>
              <a:t>f</a:t>
            </a:r>
            <a:r>
              <a:rPr lang="hr-HR" dirty="0"/>
              <a:t>ond i natječaj</a:t>
            </a:r>
          </a:p>
        </p:txBody>
      </p:sp>
      <p:pic>
        <p:nvPicPr>
          <p:cNvPr id="10" name="Picture 9"/>
          <p:cNvPicPr>
            <a:picLocks noChangeAspect="1"/>
          </p:cNvPicPr>
          <p:nvPr/>
        </p:nvPicPr>
        <p:blipFill>
          <a:blip r:embed="rId4"/>
          <a:stretch>
            <a:fillRect/>
          </a:stretch>
        </p:blipFill>
        <p:spPr>
          <a:xfrm>
            <a:off x="5029200" y="1604515"/>
            <a:ext cx="6886575" cy="3152829"/>
          </a:xfrm>
          <a:prstGeom prst="rect">
            <a:avLst/>
          </a:prstGeom>
        </p:spPr>
      </p:pic>
    </p:spTree>
    <p:extLst>
      <p:ext uri="{BB962C8B-B14F-4D97-AF65-F5344CB8AC3E}">
        <p14:creationId xmlns:p14="http://schemas.microsoft.com/office/powerpoint/2010/main" val="245166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0"/>
            <a:ext cx="12192000" cy="517207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hr-HR"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819" y="5317066"/>
            <a:ext cx="3040781" cy="933309"/>
          </a:xfrm>
          <a:prstGeom prst="rect">
            <a:avLst/>
          </a:prstGeom>
        </p:spPr>
      </p:pic>
      <p:sp>
        <p:nvSpPr>
          <p:cNvPr id="6" name="Rounded Rectangle 5"/>
          <p:cNvSpPr/>
          <p:nvPr/>
        </p:nvSpPr>
        <p:spPr>
          <a:xfrm>
            <a:off x="412600" y="530288"/>
            <a:ext cx="4157809" cy="4920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hr-HR" b="1" dirty="0"/>
              <a:t>ELEKTRONIČKO PODNOŠENJE ZAHTJEVA</a:t>
            </a:r>
          </a:p>
        </p:txBody>
      </p:sp>
      <p:pic>
        <p:nvPicPr>
          <p:cNvPr id="4" name="Picture 3"/>
          <p:cNvPicPr>
            <a:picLocks noChangeAspect="1"/>
          </p:cNvPicPr>
          <p:nvPr/>
        </p:nvPicPr>
        <p:blipFill>
          <a:blip r:embed="rId4"/>
          <a:stretch>
            <a:fillRect/>
          </a:stretch>
        </p:blipFill>
        <p:spPr>
          <a:xfrm>
            <a:off x="5381042" y="1259156"/>
            <a:ext cx="6706183" cy="1260933"/>
          </a:xfrm>
          <a:prstGeom prst="rect">
            <a:avLst/>
          </a:prstGeom>
        </p:spPr>
      </p:pic>
      <p:pic>
        <p:nvPicPr>
          <p:cNvPr id="5" name="Picture 4"/>
          <p:cNvPicPr>
            <a:picLocks noChangeAspect="1"/>
          </p:cNvPicPr>
          <p:nvPr/>
        </p:nvPicPr>
        <p:blipFill>
          <a:blip r:embed="rId5"/>
          <a:stretch>
            <a:fillRect/>
          </a:stretch>
        </p:blipFill>
        <p:spPr>
          <a:xfrm>
            <a:off x="715233" y="3689325"/>
            <a:ext cx="6862801" cy="1260933"/>
          </a:xfrm>
          <a:prstGeom prst="rect">
            <a:avLst/>
          </a:prstGeom>
        </p:spPr>
      </p:pic>
      <p:sp>
        <p:nvSpPr>
          <p:cNvPr id="14" name="Rounded Rectangle 13"/>
          <p:cNvSpPr/>
          <p:nvPr/>
        </p:nvSpPr>
        <p:spPr>
          <a:xfrm>
            <a:off x="610458" y="1617898"/>
            <a:ext cx="3867507" cy="63785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hr-HR" dirty="0"/>
              <a:t>Zahtjev</a:t>
            </a:r>
            <a:r>
              <a:rPr lang="en-US" dirty="0"/>
              <a:t> je </a:t>
            </a:r>
            <a:r>
              <a:rPr lang="hr-HR" dirty="0"/>
              <a:t>spreman</a:t>
            </a:r>
            <a:r>
              <a:rPr lang="en-US" dirty="0"/>
              <a:t> za </a:t>
            </a:r>
            <a:r>
              <a:rPr lang="hr-HR" dirty="0"/>
              <a:t>podnošenje</a:t>
            </a:r>
          </a:p>
        </p:txBody>
      </p:sp>
      <p:sp>
        <p:nvSpPr>
          <p:cNvPr id="11" name="Rounded Rectangle 13">
            <a:extLst>
              <a:ext uri="{FF2B5EF4-FFF2-40B4-BE49-F238E27FC236}">
                <a16:creationId xmlns:a16="http://schemas.microsoft.com/office/drawing/2014/main" id="{9F39BCF1-1813-6390-1A38-A6A23894AFB0}"/>
              </a:ext>
            </a:extLst>
          </p:cNvPr>
          <p:cNvSpPr/>
          <p:nvPr/>
        </p:nvSpPr>
        <p:spPr>
          <a:xfrm>
            <a:off x="635789" y="2361856"/>
            <a:ext cx="3816843" cy="60258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hr-HR" dirty="0"/>
              <a:t>Zahtjev</a:t>
            </a:r>
            <a:r>
              <a:rPr lang="en-US" dirty="0"/>
              <a:t> je </a:t>
            </a:r>
            <a:r>
              <a:rPr lang="hr-HR" dirty="0"/>
              <a:t>elektronički</a:t>
            </a:r>
            <a:r>
              <a:rPr lang="en-US" dirty="0"/>
              <a:t> </a:t>
            </a:r>
            <a:r>
              <a:rPr lang="hr-HR" dirty="0"/>
              <a:t>podnesen</a:t>
            </a:r>
          </a:p>
        </p:txBody>
      </p:sp>
      <p:sp>
        <p:nvSpPr>
          <p:cNvPr id="23" name="Arrow: Right 22">
            <a:extLst>
              <a:ext uri="{FF2B5EF4-FFF2-40B4-BE49-F238E27FC236}">
                <a16:creationId xmlns:a16="http://schemas.microsoft.com/office/drawing/2014/main" id="{862A4ED3-3EE8-675F-DA4E-3734B57BFCF9}"/>
              </a:ext>
            </a:extLst>
          </p:cNvPr>
          <p:cNvSpPr/>
          <p:nvPr/>
        </p:nvSpPr>
        <p:spPr>
          <a:xfrm>
            <a:off x="4582740" y="1799030"/>
            <a:ext cx="798302" cy="275590"/>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24" name="Arrow: Down 23">
            <a:extLst>
              <a:ext uri="{FF2B5EF4-FFF2-40B4-BE49-F238E27FC236}">
                <a16:creationId xmlns:a16="http://schemas.microsoft.com/office/drawing/2014/main" id="{A5161146-317B-79DD-3F17-19F886A1BCBA}"/>
              </a:ext>
            </a:extLst>
          </p:cNvPr>
          <p:cNvSpPr/>
          <p:nvPr/>
        </p:nvSpPr>
        <p:spPr>
          <a:xfrm>
            <a:off x="2491505" y="3026730"/>
            <a:ext cx="314960" cy="648965"/>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spTree>
    <p:extLst>
      <p:ext uri="{BB962C8B-B14F-4D97-AF65-F5344CB8AC3E}">
        <p14:creationId xmlns:p14="http://schemas.microsoft.com/office/powerpoint/2010/main" val="680237160"/>
      </p:ext>
    </p:extLst>
  </p:cSld>
  <p:clrMapOvr>
    <a:masterClrMapping/>
  </p:clrMapOvr>
</p:sld>
</file>

<file path=ppt/theme/theme1.xml><?xml version="1.0" encoding="utf-8"?>
<a:theme xmlns:a="http://schemas.openxmlformats.org/drawingml/2006/main" name="2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0D08D2A0CC5C41AB82ED9D1F8647EC" ma:contentTypeVersion="2" ma:contentTypeDescription="Create a new document." ma:contentTypeScope="" ma:versionID="d96b7dcaa909a356c9b1c88f1025993e">
  <xsd:schema xmlns:xsd="http://www.w3.org/2001/XMLSchema" xmlns:xs="http://www.w3.org/2001/XMLSchema" xmlns:p="http://schemas.microsoft.com/office/2006/metadata/properties" xmlns:ns2="1096e588-875a-4e48-ba85-ea1554ece10c" targetNamespace="http://schemas.microsoft.com/office/2006/metadata/properties" ma:root="true" ma:fieldsID="fe0b12ed183bb4e9f70cf1d110ac93da" ns2:_="">
    <xsd:import namespace="1096e588-875a-4e48-ba85-ea1554ece10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96e588-875a-4e48-ba85-ea1554ece10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1096e588-875a-4e48-ba85-ea1554ece10c">6PXVCHXRUD45-1407571288-104221</_dlc_DocId>
    <_dlc_DocIdUrl xmlns="1096e588-875a-4e48-ba85-ea1554ece10c">
      <Url>http://sharepoint/sirr/_layouts/15/DocIdRedir.aspx?ID=6PXVCHXRUD45-1407571288-104221</Url>
      <Description>6PXVCHXRUD45-1407571288-104221</Description>
    </_dlc_DocIdUrl>
  </documentManagement>
</p:properties>
</file>

<file path=customXml/itemProps1.xml><?xml version="1.0" encoding="utf-8"?>
<ds:datastoreItem xmlns:ds="http://schemas.openxmlformats.org/officeDocument/2006/customXml" ds:itemID="{7CAE2D30-429E-4D7A-ACEB-2530738D2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96e588-875a-4e48-ba85-ea1554ece1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BD5C7F-61DD-43EB-94A4-79223BB2994A}">
  <ds:schemaRefs>
    <ds:schemaRef ds:uri="http://schemas.microsoft.com/sharepoint/v3/contenttype/forms"/>
  </ds:schemaRefs>
</ds:datastoreItem>
</file>

<file path=customXml/itemProps3.xml><?xml version="1.0" encoding="utf-8"?>
<ds:datastoreItem xmlns:ds="http://schemas.openxmlformats.org/officeDocument/2006/customXml" ds:itemID="{ED310BEB-5712-4822-8DB7-9FC671D9BC3D}">
  <ds:schemaRefs>
    <ds:schemaRef ds:uri="http://schemas.microsoft.com/sharepoint/events"/>
  </ds:schemaRefs>
</ds:datastoreItem>
</file>

<file path=customXml/itemProps4.xml><?xml version="1.0" encoding="utf-8"?>
<ds:datastoreItem xmlns:ds="http://schemas.openxmlformats.org/officeDocument/2006/customXml" ds:itemID="{599730A4-7DD3-4E5D-8C54-BDF83FB51A0F}">
  <ds:schemaRefs>
    <ds:schemaRef ds:uri="http://schemas.microsoft.com/office/infopath/2007/PartnerControls"/>
    <ds:schemaRef ds:uri="http://purl.org/dc/dcmitype/"/>
    <ds:schemaRef ds:uri="http://purl.org/dc/elements/1.1/"/>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1096e588-875a-4e48-ba85-ea1554ece10c"/>
    <ds:schemaRef ds:uri="http://purl.org/dc/terms/"/>
  </ds:schemaRefs>
</ds:datastoreItem>
</file>

<file path=docProps/app.xml><?xml version="1.0" encoding="utf-8"?>
<Properties xmlns="http://schemas.openxmlformats.org/officeDocument/2006/extended-properties" xmlns:vt="http://schemas.openxmlformats.org/officeDocument/2006/docPropsVTypes">
  <Template>apprrr_ppt_GRAY1</Template>
  <TotalTime>4909</TotalTime>
  <Words>1507</Words>
  <Application>Microsoft Office PowerPoint</Application>
  <PresentationFormat>Widescreen</PresentationFormat>
  <Paragraphs>256</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Open Sans Light</vt:lpstr>
      <vt:lpstr>Wingdings</vt:lpstr>
      <vt:lpstr>2_Office Theme</vt:lpstr>
      <vt:lpstr>INTERVENCIJA 73.08. Izgradnja šumske infrastrukture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Hvala na pažnji!</vt:lpstr>
    </vt:vector>
  </TitlesOfParts>
  <Company>APPRRR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Božana Bešlić</dc:creator>
  <cp:lastModifiedBy>Dalibor Šegota</cp:lastModifiedBy>
  <cp:revision>364</cp:revision>
  <dcterms:created xsi:type="dcterms:W3CDTF">2017-12-08T15:20:20Z</dcterms:created>
  <dcterms:modified xsi:type="dcterms:W3CDTF">2026-04-27T11:16:45Z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da98df5e-4fc3-4f8a-ad46-c8780258155e</vt:lpwstr>
  </property>
  <property fmtid="{D5CDD505-2E9C-101B-9397-08002B2CF9AE}" pid="3" name="ContentTypeId">
    <vt:lpwstr>0x010100540D08D2A0CC5C41AB82ED9D1F8647EC</vt:lpwstr>
  </property>
</Properties>
</file>