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8"/>
  </p:notesMasterIdLst>
  <p:sldIdLst>
    <p:sldId id="933" r:id="rId2"/>
    <p:sldId id="1562" r:id="rId3"/>
    <p:sldId id="1563" r:id="rId4"/>
    <p:sldId id="1636" r:id="rId5"/>
    <p:sldId id="1663" r:id="rId6"/>
    <p:sldId id="1637" r:id="rId7"/>
    <p:sldId id="1675" r:id="rId8"/>
    <p:sldId id="1671" r:id="rId9"/>
    <p:sldId id="1638" r:id="rId10"/>
    <p:sldId id="1670" r:id="rId11"/>
    <p:sldId id="1639" r:id="rId12"/>
    <p:sldId id="1640" r:id="rId13"/>
    <p:sldId id="1641" r:id="rId14"/>
    <p:sldId id="1673" r:id="rId15"/>
    <p:sldId id="1661" r:id="rId16"/>
    <p:sldId id="1660" r:id="rId17"/>
    <p:sldId id="1645" r:id="rId18"/>
    <p:sldId id="1647" r:id="rId19"/>
    <p:sldId id="1654" r:id="rId20"/>
    <p:sldId id="1655" r:id="rId21"/>
    <p:sldId id="1656" r:id="rId22"/>
    <p:sldId id="1657" r:id="rId23"/>
    <p:sldId id="1674" r:id="rId24"/>
    <p:sldId id="1659" r:id="rId25"/>
    <p:sldId id="1672" r:id="rId26"/>
    <p:sldId id="1565" r:id="rId27"/>
    <p:sldId id="1566" r:id="rId28"/>
    <p:sldId id="1567" r:id="rId29"/>
    <p:sldId id="1568" r:id="rId30"/>
    <p:sldId id="1668" r:id="rId31"/>
    <p:sldId id="1669" r:id="rId32"/>
    <p:sldId id="1569" r:id="rId33"/>
    <p:sldId id="1570" r:id="rId34"/>
    <p:sldId id="1571" r:id="rId35"/>
    <p:sldId id="1551" r:id="rId36"/>
    <p:sldId id="1666" r:id="rId37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306" autoAdjust="0"/>
    <p:restoredTop sz="72571" autoAdjust="0"/>
  </p:normalViewPr>
  <p:slideViewPr>
    <p:cSldViewPr>
      <p:cViewPr varScale="1">
        <p:scale>
          <a:sx n="52" d="100"/>
          <a:sy n="52" d="100"/>
        </p:scale>
        <p:origin x="-6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515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E41FD-CEB0-4E14-8BD7-F7060D774C41}" type="datetimeFigureOut">
              <a:rPr lang="hr-HR" smtClean="0"/>
              <a:pPr/>
              <a:t>25.10.2016.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E47BC-933D-44F2-9916-17968C5121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1203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6E47BC-933D-44F2-9916-17968C5121B1}" type="slidenum">
              <a:rPr lang="hr-HR" smtClean="0"/>
              <a:pPr/>
              <a:t>33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9526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539550" y="5816750"/>
            <a:ext cx="2253371" cy="4404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hr-HR" dirty="0" smtClean="0">
                <a:solidFill>
                  <a:schemeClr val="tx2"/>
                </a:solidFill>
              </a:rPr>
              <a:t>www.rif.hr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100392" y="6492875"/>
            <a:ext cx="1043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pic>
        <p:nvPicPr>
          <p:cNvPr id="2" name="Slika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710" y="620688"/>
            <a:ext cx="5753725" cy="2286000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95" y="3501008"/>
            <a:ext cx="2429083" cy="2200287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61" y="586836"/>
            <a:ext cx="1368152" cy="253472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>
                <a:solidFill>
                  <a:srgbClr val="00206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0" name="Slik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0800000">
            <a:off x="457200" y="1600200"/>
            <a:ext cx="8229600" cy="4636008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10800000">
            <a:off x="445305" y="476672"/>
            <a:ext cx="2057400" cy="5759536"/>
          </a:xfrm>
        </p:spPr>
        <p:txBody>
          <a:bodyPr vert="eaVert" anchor="b"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0800000">
            <a:off x="2699792" y="476672"/>
            <a:ext cx="6019800" cy="5759536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848600" cy="2462113"/>
          </a:xfrm>
        </p:spPr>
        <p:txBody>
          <a:bodyPr anchor="ctr">
            <a:noAutofit/>
          </a:bodyPr>
          <a:lstStyle>
            <a:lvl1pPr algn="ctr">
              <a:defRPr sz="5400" cap="all" baseline="0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6640" cy="2732112"/>
          </a:xfrm>
        </p:spPr>
        <p:txBody>
          <a:bodyPr/>
          <a:lstStyle>
            <a:lvl1pPr marL="0" indent="0" algn="l">
              <a:buNone/>
              <a:defRPr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888" y="6521440"/>
            <a:ext cx="1414774" cy="327212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9" name="Ravni poveznik 8"/>
          <p:cNvCxnSpPr/>
          <p:nvPr userDrawn="1"/>
        </p:nvCxnSpPr>
        <p:spPr>
          <a:xfrm>
            <a:off x="683568" y="3356992"/>
            <a:ext cx="7819318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0" name="Ravni poveznik 9"/>
          <p:cNvCxnSpPr/>
          <p:nvPr userDrawn="1"/>
        </p:nvCxnSpPr>
        <p:spPr>
          <a:xfrm>
            <a:off x="467544" y="1556792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08721"/>
            <a:ext cx="7772400" cy="2448272"/>
          </a:xfrm>
        </p:spPr>
        <p:txBody>
          <a:bodyPr anchor="ctr">
            <a:normAutofit/>
          </a:bodyPr>
          <a:lstStyle>
            <a:lvl1pPr algn="ctr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73016"/>
            <a:ext cx="7772400" cy="2554035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2" name="Ravni poveznik 11"/>
          <p:cNvCxnSpPr/>
          <p:nvPr userDrawn="1"/>
        </p:nvCxnSpPr>
        <p:spPr>
          <a:xfrm>
            <a:off x="755576" y="3429000"/>
            <a:ext cx="774731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0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002060"/>
                </a:solidFill>
              </a:defRPr>
            </a:lvl4pPr>
            <a:lvl5pPr>
              <a:defRPr sz="1800">
                <a:solidFill>
                  <a:srgbClr val="002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0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002060"/>
                </a:solidFill>
              </a:defRPr>
            </a:lvl4pPr>
            <a:lvl5pPr>
              <a:defRPr sz="1800">
                <a:solidFill>
                  <a:srgbClr val="002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0" name="Slik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2" name="Ravni poveznik 11"/>
          <p:cNvCxnSpPr/>
          <p:nvPr userDrawn="1"/>
        </p:nvCxnSpPr>
        <p:spPr>
          <a:xfrm>
            <a:off x="467544" y="1582239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1" name="Slik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2" name="Ravni poveznik 11"/>
          <p:cNvCxnSpPr/>
          <p:nvPr userDrawn="1"/>
        </p:nvCxnSpPr>
        <p:spPr>
          <a:xfrm>
            <a:off x="467544" y="1571223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1" name="Ravni poveznik 10"/>
          <p:cNvCxnSpPr/>
          <p:nvPr userDrawn="1"/>
        </p:nvCxnSpPr>
        <p:spPr>
          <a:xfrm>
            <a:off x="467544" y="1556792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0" name="Ravni poveznik 9"/>
          <p:cNvCxnSpPr/>
          <p:nvPr userDrawn="1"/>
        </p:nvCxnSpPr>
        <p:spPr>
          <a:xfrm>
            <a:off x="467544" y="1556792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</a:defRPr>
            </a:lvl1pPr>
            <a:lvl2pPr>
              <a:defRPr sz="2800">
                <a:solidFill>
                  <a:srgbClr val="002060"/>
                </a:solidFill>
              </a:defRPr>
            </a:lvl2pPr>
            <a:lvl3pPr>
              <a:defRPr sz="2400">
                <a:solidFill>
                  <a:srgbClr val="002060"/>
                </a:solidFill>
              </a:defRPr>
            </a:lvl3pPr>
            <a:lvl4pPr>
              <a:defRPr sz="2000">
                <a:solidFill>
                  <a:srgbClr val="002060"/>
                </a:solidFill>
              </a:defRPr>
            </a:lvl4pPr>
            <a:lvl5pPr>
              <a:defRPr sz="2000">
                <a:solidFill>
                  <a:srgbClr val="00206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>
                <a:solidFill>
                  <a:srgbClr val="00206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9" name="Slik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314" y="6504552"/>
            <a:ext cx="1414774" cy="327212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108366"/>
            <a:ext cx="827584" cy="749634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57169"/>
            <a:ext cx="1237036" cy="491484"/>
          </a:xfrm>
          <a:prstGeom prst="rect">
            <a:avLst/>
          </a:prstGeom>
        </p:spPr>
      </p:pic>
      <p:cxnSp>
        <p:nvCxnSpPr>
          <p:cNvPr id="10" name="Ravni poveznik 9"/>
          <p:cNvCxnSpPr/>
          <p:nvPr userDrawn="1"/>
        </p:nvCxnSpPr>
        <p:spPr>
          <a:xfrm>
            <a:off x="413793" y="692696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18288"/>
            <a:ext cx="7776864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6416" y="18288"/>
            <a:ext cx="72008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FFFFFF"/>
                </a:solidFill>
              </a:defRPr>
            </a:lvl1pPr>
          </a:lstStyle>
          <a:p>
            <a:fld id="{D2E57653-3E58-4892-A7ED-712530ACC6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100392" y="6492875"/>
            <a:ext cx="1043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</p:sldLayoutIdLst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cutvaric@rif.h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ubtitle 2"/>
          <p:cNvSpPr>
            <a:spLocks noGrp="1"/>
          </p:cNvSpPr>
          <p:nvPr>
            <p:ph type="subTitle" idx="4294967295"/>
          </p:nvPr>
        </p:nvSpPr>
        <p:spPr>
          <a:xfrm>
            <a:off x="3059113" y="4005263"/>
            <a:ext cx="5400675" cy="17272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r-HR" sz="2000" b="1" dirty="0" smtClean="0">
                <a:solidFill>
                  <a:srgbClr val="002060"/>
                </a:solidFill>
              </a:rPr>
              <a:t>POTPORA RAZVOJU MALIH POLJOPRIVREDNIH GOSPODARSTAVA (</a:t>
            </a:r>
            <a:r>
              <a:rPr lang="hr-HR" sz="2000" b="1" dirty="0" err="1" smtClean="0">
                <a:solidFill>
                  <a:srgbClr val="002060"/>
                </a:solidFill>
              </a:rPr>
              <a:t>Podmjera</a:t>
            </a:r>
            <a:r>
              <a:rPr lang="hr-HR" sz="2000" b="1" dirty="0" smtClean="0">
                <a:solidFill>
                  <a:srgbClr val="002060"/>
                </a:solidFill>
              </a:rPr>
              <a:t> 6.3.) – KNJIGOVODSTVENO POREZNI ASPEKT</a:t>
            </a:r>
            <a:r>
              <a:rPr lang="vi-VN" sz="2000" b="1" dirty="0">
                <a:solidFill>
                  <a:srgbClr val="002060"/>
                </a:solidFill>
              </a:rPr>
              <a:t/>
            </a:r>
            <a:br>
              <a:rPr lang="vi-VN" sz="2000" b="1" dirty="0">
                <a:solidFill>
                  <a:srgbClr val="002060"/>
                </a:solidFill>
              </a:rPr>
            </a:br>
            <a:r>
              <a:rPr lang="hr-HR" sz="1400" b="1" dirty="0" smtClean="0">
                <a:solidFill>
                  <a:schemeClr val="tx2"/>
                </a:solidFill>
              </a:rPr>
              <a:t>mr. sc. MILJENKA CUTVARIĆ</a:t>
            </a:r>
            <a:endParaRPr lang="hr-HR" sz="1400" dirty="0" smtClean="0">
              <a:solidFill>
                <a:schemeClr val="tx2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hr-HR" sz="1400" b="1" dirty="0" smtClean="0">
                <a:solidFill>
                  <a:schemeClr val="tx2"/>
                </a:solidFill>
              </a:rPr>
              <a:t>urednica savjetnica, HZRIFD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hr-HR" sz="1400" b="1" dirty="0" err="1" smtClean="0">
                <a:solidFill>
                  <a:schemeClr val="tx2"/>
                </a:solidFill>
                <a:hlinkClick r:id="rId2"/>
              </a:rPr>
              <a:t>mcutvaric</a:t>
            </a:r>
            <a:r>
              <a:rPr lang="hr-HR" sz="1400" b="1" dirty="0" smtClean="0">
                <a:solidFill>
                  <a:schemeClr val="tx2"/>
                </a:solidFill>
                <a:hlinkClick r:id="rId2"/>
              </a:rPr>
              <a:t>@</a:t>
            </a:r>
            <a:r>
              <a:rPr lang="hr-HR" sz="1400" b="1" dirty="0" err="1" smtClean="0">
                <a:solidFill>
                  <a:schemeClr val="tx2"/>
                </a:solidFill>
                <a:hlinkClick r:id="rId2"/>
              </a:rPr>
              <a:t>rif.hr</a:t>
            </a:r>
            <a:endParaRPr lang="hr-HR" sz="1400" b="1" dirty="0" smtClean="0">
              <a:solidFill>
                <a:schemeClr val="tx2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endParaRPr lang="hr-HR" sz="1400" b="1" dirty="0" smtClean="0">
              <a:solidFill>
                <a:schemeClr val="tx2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endParaRPr lang="hr-HR" b="1" dirty="0" smtClean="0">
              <a:solidFill>
                <a:schemeClr val="tx2"/>
              </a:solidFill>
            </a:endParaRPr>
          </a:p>
        </p:txBody>
      </p:sp>
      <p:sp>
        <p:nvSpPr>
          <p:cNvPr id="14339" name="Rezervirano mjesto broja slajda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16913" y="19050"/>
            <a:ext cx="719137" cy="3286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3753D0-4733-4B5D-810E-1BD792521E7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5321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OPG</a:t>
            </a:r>
            <a:r>
              <a:rPr lang="hr-HR" dirty="0" smtClean="0"/>
              <a:t> OBVEZNIK POREZ NA DOBIT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b="1" dirty="0" smtClean="0"/>
              <a:t>Dobrovoljno ili po obvezno</a:t>
            </a:r>
          </a:p>
          <a:p>
            <a:endParaRPr lang="hr-HR" b="1" dirty="0" smtClean="0"/>
          </a:p>
          <a:p>
            <a:r>
              <a:rPr lang="hr-HR" b="1" dirty="0" smtClean="0"/>
              <a:t>OPG obveznik poreza na dobit po sili Zakona (čl</a:t>
            </a:r>
            <a:r>
              <a:rPr lang="hr-HR" b="1" dirty="0"/>
              <a:t>. 2. Zakona o porezu na </a:t>
            </a:r>
            <a:r>
              <a:rPr lang="hr-HR" b="1" dirty="0" smtClean="0"/>
              <a:t>dobit):</a:t>
            </a:r>
            <a:r>
              <a:rPr lang="hr-HR" b="1" dirty="0"/>
              <a:t/>
            </a:r>
            <a:br>
              <a:rPr lang="hr-HR" b="1" dirty="0"/>
            </a:br>
            <a:r>
              <a:rPr lang="hr-HR" b="1" dirty="0"/>
              <a:t>1. ako je u prethodnom poreznom razdoblju ostvario ukupni primitak veći od 3.000.000,00 </a:t>
            </a:r>
            <a:r>
              <a:rPr lang="hr-HR" b="1" dirty="0" smtClean="0"/>
              <a:t>kn, ili</a:t>
            </a:r>
            <a:r>
              <a:rPr lang="hr-HR" b="1" dirty="0"/>
              <a:t/>
            </a:r>
            <a:br>
              <a:rPr lang="hr-HR" b="1" dirty="0"/>
            </a:br>
            <a:r>
              <a:rPr lang="hr-HR" b="1" dirty="0"/>
              <a:t>2. ako ispunjava dva od sljedeća tri uvjeta</a:t>
            </a:r>
            <a:r>
              <a:rPr lang="hr-HR" b="1" dirty="0" smtClean="0"/>
              <a:t>:</a:t>
            </a:r>
            <a:r>
              <a:rPr lang="hr-HR" b="1" dirty="0"/>
              <a:t/>
            </a:r>
            <a:br>
              <a:rPr lang="hr-HR" b="1" dirty="0"/>
            </a:br>
            <a:r>
              <a:rPr lang="hr-HR" b="1" dirty="0"/>
              <a:t>– u prethodnom poreznom razdoblju ostvario je dohodak veći od 400.000,00 </a:t>
            </a:r>
            <a:r>
              <a:rPr lang="hr-HR" b="1" dirty="0" smtClean="0"/>
              <a:t>kn</a:t>
            </a:r>
            <a:r>
              <a:rPr lang="hr-HR" b="1" dirty="0"/>
              <a:t/>
            </a:r>
            <a:br>
              <a:rPr lang="hr-HR" b="1" dirty="0"/>
            </a:br>
            <a:r>
              <a:rPr lang="hr-HR" b="1" dirty="0"/>
              <a:t>– ima dugotrajnu imovinu u vrijednosti većoj od 2.000.000,00 </a:t>
            </a:r>
            <a:r>
              <a:rPr lang="hr-HR" b="1" dirty="0" smtClean="0"/>
              <a:t>kn</a:t>
            </a:r>
            <a:r>
              <a:rPr lang="hr-HR" b="1" dirty="0"/>
              <a:t/>
            </a:r>
            <a:br>
              <a:rPr lang="hr-HR" b="1" dirty="0"/>
            </a:br>
            <a:r>
              <a:rPr lang="hr-HR" b="1" dirty="0"/>
              <a:t>– u prethodnom poreznom razdoblju prosječno zapošljava više od 15 </a:t>
            </a:r>
            <a:r>
              <a:rPr lang="hr-HR" b="1" dirty="0" smtClean="0"/>
              <a:t>radnika</a:t>
            </a:r>
            <a:endParaRPr lang="hr-HR" b="1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2614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Autofit/>
          </a:bodyPr>
          <a:lstStyle/>
          <a:p>
            <a:r>
              <a:rPr lang="hr-HR" sz="2800" dirty="0" smtClean="0"/>
              <a:t>Obvezno mirovinsko osiguranje poljoprivrednika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>
            <a:normAutofit/>
          </a:bodyPr>
          <a:lstStyle/>
          <a:p>
            <a:pPr marL="0" indent="0" fontAlgn="t">
              <a:buNone/>
            </a:pPr>
            <a:endParaRPr lang="hr-HR" sz="2000" b="1" dirty="0" smtClean="0"/>
          </a:p>
          <a:p>
            <a:pPr marL="0" indent="0" fontAlgn="t">
              <a:buNone/>
            </a:pPr>
            <a:r>
              <a:rPr lang="hr-HR" sz="2000" b="1" dirty="0" smtClean="0"/>
              <a:t>Obvezno </a:t>
            </a:r>
            <a:r>
              <a:rPr lang="hr-HR" sz="2000" b="1" dirty="0"/>
              <a:t>su osigurane </a:t>
            </a:r>
            <a:r>
              <a:rPr lang="hr-HR" sz="2000" dirty="0"/>
              <a:t>osobe koje obavljaju poljoprivrednu i šumarsku djelatnost </a:t>
            </a:r>
            <a:r>
              <a:rPr lang="hr-HR" sz="2000" u="sng" dirty="0">
                <a:solidFill>
                  <a:srgbClr val="FF0000"/>
                </a:solidFill>
              </a:rPr>
              <a:t>kao jedino ili glavno zanimanje</a:t>
            </a:r>
            <a:r>
              <a:rPr lang="hr-HR" sz="2000" dirty="0"/>
              <a:t>, a upisane su u upisnik </a:t>
            </a:r>
            <a:r>
              <a:rPr lang="hr-HR" sz="2000" dirty="0" smtClean="0"/>
              <a:t>OPG-a </a:t>
            </a:r>
            <a:r>
              <a:rPr lang="hr-HR" sz="2000" u="sng" dirty="0"/>
              <a:t>u svojstvu nositelja ili člana </a:t>
            </a:r>
            <a:r>
              <a:rPr lang="hr-HR" sz="2000" u="sng" dirty="0" smtClean="0"/>
              <a:t>OPG-a</a:t>
            </a:r>
            <a:r>
              <a:rPr lang="hr-HR" sz="2000" dirty="0" smtClean="0"/>
              <a:t>, </a:t>
            </a:r>
            <a:r>
              <a:rPr lang="hr-HR" sz="2000" dirty="0"/>
              <a:t>odnosno šumoposjednika i člana njegova obiteljskog domaćinstva (Čl. 11. Zakona o mirovinskom </a:t>
            </a:r>
            <a:r>
              <a:rPr lang="hr-HR" sz="2000" dirty="0" smtClean="0"/>
              <a:t>osiguranju, NN </a:t>
            </a:r>
            <a:r>
              <a:rPr lang="hr-HR" sz="2000" dirty="0"/>
              <a:t>157/13.- 93/15.)</a:t>
            </a:r>
          </a:p>
          <a:p>
            <a:pPr marL="0" indent="0" fontAlgn="t">
              <a:buNone/>
            </a:pPr>
            <a:r>
              <a:rPr lang="hr-HR" sz="2000" dirty="0"/>
              <a:t>Smatra se da </a:t>
            </a:r>
            <a:r>
              <a:rPr lang="hr-HR" sz="2000" b="1" u="sng" dirty="0" smtClean="0"/>
              <a:t>ne </a:t>
            </a:r>
            <a:r>
              <a:rPr lang="hr-HR" sz="2000" b="1" u="sng" dirty="0"/>
              <a:t>obavljaju </a:t>
            </a:r>
            <a:r>
              <a:rPr lang="hr-HR" sz="2000" dirty="0"/>
              <a:t>poljoprivrednu i šumarsku djelatnost kao jedino ili glavno zanimanje :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hr-HR" sz="2000" dirty="0"/>
              <a:t>ako su obvezno osigurane po drugoj osnovi, ili 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hr-HR" sz="2000" dirty="0"/>
              <a:t>ako su na redovitom školovanju, ili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hr-HR" sz="2000" dirty="0"/>
              <a:t>ako su starije od 65 godina života, ili </a:t>
            </a:r>
          </a:p>
          <a:p>
            <a:pPr marL="457200" indent="-457200" fontAlgn="t">
              <a:buFont typeface="+mj-lt"/>
              <a:buAutoNum type="arabicPeriod"/>
            </a:pPr>
            <a:r>
              <a:rPr lang="hr-HR" sz="2000" dirty="0"/>
              <a:t>ako su korisnici mirovine (osim korisnika invalidske mirovine zbog djelomičnog gubitka radne sposobnosti te korisnika invalidske mirovine zbog profesionalne nesposobnosti).</a:t>
            </a:r>
          </a:p>
          <a:p>
            <a:pPr marL="0" indent="0">
              <a:buNone/>
            </a:pP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9262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dirty="0" smtClean="0"/>
              <a:t>OBVEZA PLAĆANJA DOPRINOSA OVISI O STATUSU POLJOPRIVREDNIKA</a:t>
            </a:r>
            <a:endParaRPr lang="en-US" sz="36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hr-HR" sz="2800" dirty="0"/>
              <a:t> </a:t>
            </a:r>
          </a:p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hr-HR" sz="2800" dirty="0" smtClean="0"/>
              <a:t>ako se djelatnost poljoprivrede obavlja</a:t>
            </a:r>
            <a:r>
              <a:rPr lang="hr-HR" sz="2800" b="1" dirty="0" smtClean="0">
                <a:solidFill>
                  <a:srgbClr val="FF0000"/>
                </a:solidFill>
              </a:rPr>
              <a:t> kao jedina ili glavna djelatnost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hr-HR" sz="2800" dirty="0" smtClean="0"/>
              <a:t> poljoprivrednik je obvezno osiguran kao poljoprivrednik</a:t>
            </a:r>
            <a:endParaRPr lang="hr-HR" sz="2800" dirty="0"/>
          </a:p>
          <a:p>
            <a:pPr marL="354013" indent="-354013">
              <a:lnSpc>
                <a:spcPct val="90000"/>
              </a:lnSpc>
              <a:buFontTx/>
              <a:buNone/>
            </a:pPr>
            <a:r>
              <a:rPr lang="hr-HR" sz="2800" b="1" dirty="0"/>
              <a:t>2</a:t>
            </a:r>
            <a:r>
              <a:rPr lang="hr-HR" sz="2800" dirty="0"/>
              <a:t>. </a:t>
            </a:r>
            <a:r>
              <a:rPr lang="hr-HR" sz="2800" dirty="0" smtClean="0"/>
              <a:t>ako se djelatnost poljoprivrede obavlja uz </a:t>
            </a:r>
            <a:r>
              <a:rPr lang="hr-HR" sz="2800" dirty="0"/>
              <a:t>radni odnos, uz školovanje ili uz </a:t>
            </a:r>
            <a:r>
              <a:rPr lang="hr-HR" sz="2800" dirty="0" smtClean="0"/>
              <a:t>mirovinu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hr-HR" sz="2800" dirty="0"/>
              <a:t>	</a:t>
            </a:r>
            <a:r>
              <a:rPr lang="hr-HR" sz="2800" dirty="0" smtClean="0"/>
              <a:t>osiguranje po osnovu druge djelatnosti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72730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doprinosi poljoprivrednika – poljoprivreda kao jedina ili glavna djelatnost</a:t>
            </a:r>
            <a:endParaRPr lang="hr-HR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14872"/>
            <a:ext cx="9144000" cy="1184920"/>
          </a:xfrm>
          <a:prstGeom prst="rect">
            <a:avLst/>
          </a:prstGeom>
        </p:spPr>
      </p:pic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13</a:t>
            </a:fld>
            <a:endParaRPr kumimoji="0" lang="en-US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08920"/>
            <a:ext cx="9252520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795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MJESEČNI IZDATAK ZA DOPRINOSE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14</a:t>
            </a:fld>
            <a:endParaRPr kumimoji="0"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7190713"/>
              </p:ext>
            </p:extLst>
          </p:nvPr>
        </p:nvGraphicFramePr>
        <p:xfrm>
          <a:off x="457200" y="1600200"/>
          <a:ext cx="82296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8736"/>
                <a:gridCol w="2448272"/>
                <a:gridCol w="2242592"/>
              </a:tblGrid>
              <a:tr h="370840">
                <a:tc>
                  <a:txBody>
                    <a:bodyPr/>
                    <a:lstStyle/>
                    <a:p>
                      <a:endParaRPr lang="hr-HR" sz="2400" dirty="0" smtClean="0"/>
                    </a:p>
                    <a:p>
                      <a:pPr algn="ctr"/>
                      <a:r>
                        <a:rPr lang="hr-HR" sz="2400" dirty="0" smtClean="0"/>
                        <a:t>POLJOPRIVREDNIK</a:t>
                      </a:r>
                      <a:endParaRPr lang="hr-H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 smtClean="0"/>
                        <a:t>Mjesečna osnovica</a:t>
                      </a:r>
                      <a:r>
                        <a:rPr lang="hr-HR" sz="2400" baseline="0" dirty="0" smtClean="0"/>
                        <a:t> za 2016.g.</a:t>
                      </a:r>
                      <a:endParaRPr lang="hr-H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 smtClean="0"/>
                        <a:t>Mjesečna obveza</a:t>
                      </a:r>
                      <a:r>
                        <a:rPr lang="hr-HR" sz="2400" baseline="0" dirty="0" smtClean="0"/>
                        <a:t>  za doprinose (20%,15%,05%1,7%)</a:t>
                      </a:r>
                      <a:endParaRPr lang="hr-H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obveznik </a:t>
                      </a:r>
                      <a:r>
                        <a:rPr lang="hr-HR" sz="24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poreza na dohodak koji </a:t>
                      </a:r>
                      <a:r>
                        <a:rPr lang="hr-HR" sz="2400" dirty="0"/>
                        <a:t> porez utvrđuje na temelju </a:t>
                      </a:r>
                      <a:r>
                        <a:rPr lang="hr-HR" sz="2400" dirty="0" smtClean="0"/>
                        <a:t>poslovnih</a:t>
                      </a:r>
                      <a:r>
                        <a:rPr lang="hr-HR" sz="2400" baseline="0" dirty="0" smtClean="0"/>
                        <a:t> knjiga</a:t>
                      </a:r>
                      <a:endParaRPr lang="hr-HR" sz="2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240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240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4.420,35</a:t>
                      </a:r>
                      <a:endParaRPr lang="hr-HR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2400" b="1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2400" b="1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b="1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1.644,37</a:t>
                      </a:r>
                      <a:endParaRPr lang="hr-HR" sz="24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2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obveznik </a:t>
                      </a:r>
                      <a:r>
                        <a:rPr lang="hr-HR" sz="24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poreza na dobit </a:t>
                      </a:r>
                      <a:r>
                        <a:rPr lang="hr-HR" sz="2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koji vodi dvojno knjigovodstvo prema Z. o računovodstvu</a:t>
                      </a:r>
                      <a:endParaRPr lang="hr-HR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8.840,70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3.288,74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91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3200" dirty="0" smtClean="0"/>
              <a:t>POLJOPRIVREDA KAO DRUGA DJELATNOST</a:t>
            </a:r>
            <a:endParaRPr lang="hr-HR" sz="3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3200" dirty="0" smtClean="0"/>
              <a:t> ako poljoprivrednik obavljanje djelatnost poljoprivrede a osiguran je </a:t>
            </a:r>
            <a:r>
              <a:rPr lang="hr-HR" sz="3200" b="1" dirty="0" smtClean="0"/>
              <a:t>po </a:t>
            </a:r>
            <a:r>
              <a:rPr lang="hr-HR" sz="3200" b="1" dirty="0"/>
              <a:t>drugoj </a:t>
            </a:r>
            <a:r>
              <a:rPr lang="hr-HR" sz="3200" b="1" dirty="0" smtClean="0"/>
              <a:t>osnovi: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hr-HR" sz="2800" dirty="0" smtClean="0"/>
              <a:t> </a:t>
            </a:r>
            <a:r>
              <a:rPr lang="hr-HR" sz="2800" dirty="0"/>
              <a:t>po osnovi radnog </a:t>
            </a:r>
            <a:r>
              <a:rPr lang="hr-HR" sz="2800" dirty="0" smtClean="0"/>
              <a:t>odnosa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hr-HR" sz="2800" dirty="0"/>
              <a:t> </a:t>
            </a:r>
            <a:r>
              <a:rPr lang="hr-HR" sz="2800" dirty="0" smtClean="0"/>
              <a:t> </a:t>
            </a:r>
            <a:r>
              <a:rPr lang="hr-HR" sz="2800" dirty="0"/>
              <a:t>obrta ili slobodnog </a:t>
            </a:r>
            <a:r>
              <a:rPr lang="hr-HR" sz="2800" dirty="0" smtClean="0"/>
              <a:t>zanimanja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hr-HR" sz="2800" dirty="0"/>
          </a:p>
          <a:p>
            <a:pPr marL="274320" lvl="1" indent="0" algn="just">
              <a:buNone/>
            </a:pPr>
            <a:r>
              <a:rPr lang="hr-H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</a:t>
            </a:r>
            <a:r>
              <a:rPr lang="hr-HR" sz="2800" dirty="0" smtClean="0"/>
              <a:t>Obveznik je plaćanja doprinosa po osnovu druge djelatnosti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881531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Djelatnost poljoprivrede uz radni odnos (druga djelatnost)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16</a:t>
            </a:fld>
            <a:endParaRPr kumimoji="0" lang="en-US" dirty="0"/>
          </a:p>
        </p:txBody>
      </p:sp>
      <p:pic>
        <p:nvPicPr>
          <p:cNvPr id="7" name="Rezervirano mjesto sadržaja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412776"/>
            <a:ext cx="8229600" cy="1393658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806434"/>
            <a:ext cx="8229600" cy="1846702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4581128"/>
            <a:ext cx="8568952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88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Mirovanje obveze plaćanja doprinosa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</a:t>
            </a:r>
            <a:r>
              <a:rPr lang="hr-HR" dirty="0" smtClean="0"/>
              <a:t>poljoprivrednik nije obvezan plaćati doprinose za razdoblje: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kada koristi bolovanje preko </a:t>
            </a:r>
            <a:r>
              <a:rPr lang="hr-HR" dirty="0"/>
              <a:t>42 kalendarska </a:t>
            </a:r>
            <a:r>
              <a:rPr lang="hr-HR" dirty="0" smtClean="0"/>
              <a:t>dana tj. od 43. dana, </a:t>
            </a:r>
            <a:r>
              <a:rPr lang="hr-HR" dirty="0"/>
              <a:t>komplikacije u trudnoći i ozljeda na radu od </a:t>
            </a:r>
            <a:r>
              <a:rPr lang="hr-HR" dirty="0" smtClean="0"/>
              <a:t>prvoga </a:t>
            </a:r>
            <a:r>
              <a:rPr lang="hr-HR" dirty="0"/>
              <a:t>dana, </a:t>
            </a:r>
            <a:r>
              <a:rPr lang="hr-HR" dirty="0" err="1"/>
              <a:t>rodiljni</a:t>
            </a:r>
            <a:r>
              <a:rPr lang="hr-HR" dirty="0"/>
              <a:t> i roditeljski dopust i dr.)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 </a:t>
            </a:r>
            <a:r>
              <a:rPr lang="hr-HR" dirty="0" smtClean="0"/>
              <a:t>Obveza </a:t>
            </a:r>
            <a:r>
              <a:rPr lang="hr-HR" dirty="0"/>
              <a:t>doprinosa miruje i u slučaju kad osiguranik ne ostvaruje pravo na naknadu plaće jer nije podmirio obvezu </a:t>
            </a:r>
            <a:r>
              <a:rPr lang="hr-HR" dirty="0" smtClean="0"/>
              <a:t>doprinosa</a:t>
            </a:r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5477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Obrazac JOPPD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Poljoprivrednici koji porez utvrđuju temeljem poslovnih knjiga za obračunane doprinose podnose Obrazac JOPPD </a:t>
            </a:r>
            <a:r>
              <a:rPr lang="hr-HR" dirty="0"/>
              <a:t>:</a:t>
            </a:r>
          </a:p>
          <a:p>
            <a:pPr lvl="0"/>
            <a:r>
              <a:rPr lang="hr-HR" b="1" dirty="0"/>
              <a:t>na dan plaćanja doprinosa </a:t>
            </a:r>
            <a:r>
              <a:rPr lang="hr-HR" dirty="0"/>
              <a:t>ili sljedeći radni dan - ukoliko je plaćanje izvršeno prije dospijeća,</a:t>
            </a:r>
          </a:p>
          <a:p>
            <a:pPr lvl="0"/>
            <a:r>
              <a:rPr lang="hr-HR" b="1" dirty="0"/>
              <a:t>na dan dospijeća doprinosa </a:t>
            </a:r>
            <a:r>
              <a:rPr lang="hr-HR" dirty="0"/>
              <a:t>ili sljedeći radni dan – ukoliko je plaćanje izvršeno točno na dan dospijeća i ukoliko doprinosi nisu plaćeni na dan </a:t>
            </a:r>
            <a:r>
              <a:rPr lang="hr-HR" dirty="0" smtClean="0"/>
              <a:t>dospijeća (dospijeće do 15. u mj. za prethodni)</a:t>
            </a:r>
          </a:p>
          <a:p>
            <a:pPr lvl="0"/>
            <a:r>
              <a:rPr lang="hr-HR" dirty="0" smtClean="0"/>
              <a:t>Obrazac JOPPD – dostavlja se i za razdoblje u kojemu miruje obveza plaćanja doprinosa</a:t>
            </a: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4862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3600" dirty="0"/>
              <a:t>POLJOPRIVREDNICI KOJI NE PLAĆAJU DOPRINOSE</a:t>
            </a:r>
          </a:p>
        </p:txBody>
      </p:sp>
    </p:spTree>
    <p:extLst>
      <p:ext uri="{BB962C8B-B14F-4D97-AF65-F5344CB8AC3E}">
        <p14:creationId xmlns:p14="http://schemas.microsoft.com/office/powerpoint/2010/main" val="361601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Organizacijski oblici poljoprivredn</a:t>
            </a:r>
            <a:r>
              <a:rPr lang="de-DE" dirty="0" smtClean="0"/>
              <a:t>ih proizvo</a:t>
            </a:r>
            <a:r>
              <a:rPr lang="hr-HR" dirty="0" smtClean="0"/>
              <a:t>đača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b="1" dirty="0" smtClean="0"/>
              <a:t>Zakon o poljoprivredi - NN br. 30/15. - članak 2</a:t>
            </a:r>
          </a:p>
          <a:p>
            <a:pPr lvl="1"/>
            <a:r>
              <a:rPr lang="hr-HR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</a:t>
            </a:r>
            <a:r>
              <a:rPr lang="hr-HR" dirty="0" smtClean="0"/>
              <a:t>Poljoprivrednik </a:t>
            </a:r>
            <a:r>
              <a:rPr lang="hr-HR" dirty="0"/>
              <a:t>je fizička ili pravna osoba ili skupina fizičkih ili pravnih osoba koje obavljaju poljoprivrednu djelatnost na poljoprivrednom </a:t>
            </a:r>
            <a:r>
              <a:rPr lang="hr-HR" dirty="0" smtClean="0"/>
              <a:t>gospodarstvu</a:t>
            </a:r>
          </a:p>
          <a:p>
            <a:endParaRPr lang="hr-HR" b="1" dirty="0" smtClean="0"/>
          </a:p>
          <a:p>
            <a:r>
              <a:rPr lang="hr-HR" b="1" dirty="0" smtClean="0"/>
              <a:t>Organizacijski oblici poljoprivrednih proizvođača:</a:t>
            </a:r>
            <a:endParaRPr lang="hr-HR" b="1" dirty="0"/>
          </a:p>
          <a:p>
            <a:pPr lvl="1"/>
            <a:r>
              <a:rPr lang="hr-HR" dirty="0" smtClean="0"/>
              <a:t>obiteljsko </a:t>
            </a:r>
            <a:r>
              <a:rPr lang="hr-HR" dirty="0"/>
              <a:t>poljoprivredno gospodarstvo </a:t>
            </a:r>
            <a:r>
              <a:rPr lang="hr-HR" dirty="0" smtClean="0"/>
              <a:t>(</a:t>
            </a:r>
            <a:r>
              <a:rPr lang="hr-HR" dirty="0" err="1" smtClean="0"/>
              <a:t>OPG</a:t>
            </a:r>
            <a:r>
              <a:rPr lang="hr-HR" dirty="0"/>
              <a:t>)</a:t>
            </a:r>
          </a:p>
          <a:p>
            <a:pPr lvl="1"/>
            <a:r>
              <a:rPr lang="hr-HR" dirty="0" smtClean="0"/>
              <a:t>obrt </a:t>
            </a:r>
            <a:r>
              <a:rPr lang="hr-HR" dirty="0"/>
              <a:t>registriran za obavljanje poljoprivredne djelatnosti</a:t>
            </a:r>
          </a:p>
          <a:p>
            <a:pPr lvl="1"/>
            <a:r>
              <a:rPr lang="hr-HR" dirty="0" smtClean="0"/>
              <a:t>trgovačko </a:t>
            </a:r>
            <a:r>
              <a:rPr lang="hr-HR" dirty="0"/>
              <a:t>društvo ili zadruga registrirana za obavljanje poljoprivredne djelatnosti te</a:t>
            </a:r>
          </a:p>
          <a:p>
            <a:pPr lvl="1"/>
            <a:r>
              <a:rPr lang="hr-HR" dirty="0" smtClean="0"/>
              <a:t>druga </a:t>
            </a:r>
            <a:r>
              <a:rPr lang="hr-HR" dirty="0"/>
              <a:t>pravna </a:t>
            </a:r>
            <a:r>
              <a:rPr lang="hr-HR" dirty="0" smtClean="0"/>
              <a:t>osoba</a:t>
            </a:r>
            <a:endParaRPr lang="hr-HR" dirty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783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19336"/>
          </a:xfrm>
        </p:spPr>
        <p:txBody>
          <a:bodyPr>
            <a:noAutofit/>
          </a:bodyPr>
          <a:lstStyle/>
          <a:p>
            <a:r>
              <a:rPr lang="hr-HR" sz="3200" dirty="0"/>
              <a:t>POLJOPRIVREDNICI </a:t>
            </a:r>
            <a:r>
              <a:rPr lang="hr-HR" sz="3200" dirty="0" smtClean="0"/>
              <a:t>KORISNICI </a:t>
            </a:r>
            <a:r>
              <a:rPr lang="hr-HR" sz="3200" dirty="0"/>
              <a:t>MIROVINE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36232"/>
          </a:xfrm>
        </p:spPr>
        <p:txBody>
          <a:bodyPr>
            <a:normAutofit/>
          </a:bodyPr>
          <a:lstStyle/>
          <a:p>
            <a:endParaRPr lang="hr-HR" sz="2000" dirty="0" smtClean="0"/>
          </a:p>
          <a:p>
            <a:r>
              <a:rPr lang="hr-HR" sz="2000" dirty="0" smtClean="0"/>
              <a:t>Doprinose </a:t>
            </a:r>
            <a:r>
              <a:rPr lang="hr-HR" sz="2000" dirty="0">
                <a:solidFill>
                  <a:srgbClr val="FF0000"/>
                </a:solidFill>
              </a:rPr>
              <a:t>NE PLAĆAJU </a:t>
            </a:r>
            <a:r>
              <a:rPr lang="hr-HR" sz="2000" dirty="0"/>
              <a:t>umirovljenici koji su </a:t>
            </a:r>
            <a:r>
              <a:rPr lang="hr-HR" sz="2000" dirty="0" smtClean="0"/>
              <a:t>korisnici:</a:t>
            </a:r>
            <a:endParaRPr lang="hr-HR" sz="2000" dirty="0"/>
          </a:p>
          <a:p>
            <a:pPr marL="895350" indent="-541338">
              <a:buNone/>
            </a:pPr>
            <a:r>
              <a:rPr lang="hr-HR" sz="2000" dirty="0"/>
              <a:t>   1. starosne mirovine</a:t>
            </a:r>
          </a:p>
          <a:p>
            <a:pPr marL="895350" indent="-541338">
              <a:buNone/>
            </a:pPr>
            <a:r>
              <a:rPr lang="hr-HR" sz="2000" dirty="0"/>
              <a:t>   2. prijevremene starosne mirovine</a:t>
            </a:r>
          </a:p>
          <a:p>
            <a:pPr marL="895350" indent="-541338">
              <a:buNone/>
            </a:pPr>
            <a:r>
              <a:rPr lang="hr-HR" sz="2000" dirty="0"/>
              <a:t>   3. invalidske mirovine zbog opće nesposobnosti odnosno potpunog gubitka radne sposobnosti</a:t>
            </a:r>
          </a:p>
          <a:p>
            <a:pPr marL="628650" indent="0">
              <a:buNone/>
            </a:pPr>
            <a:r>
              <a:rPr lang="hr-HR" sz="2000" dirty="0"/>
              <a:t>(</a:t>
            </a:r>
            <a:r>
              <a:rPr lang="hr-HR" sz="2000" i="1" dirty="0"/>
              <a:t>Napomena: </a:t>
            </a:r>
            <a:r>
              <a:rPr lang="hr-HR" sz="2000" dirty="0"/>
              <a:t>Ove osobe su oslobođene obveze doprinosa neovisno o tome jesu li za djelatnost poljoprivrede porezni obveznici ili nisu, te neovisno o vrsti poreza kojega </a:t>
            </a:r>
            <a:r>
              <a:rPr lang="hr-HR" sz="2000" dirty="0" smtClean="0"/>
              <a:t>plaćaju) </a:t>
            </a:r>
            <a:endParaRPr lang="hr-HR" sz="2000" dirty="0"/>
          </a:p>
          <a:p>
            <a:pPr marL="176213" indent="-176213"/>
            <a:r>
              <a:rPr lang="hr-HR" sz="2000" dirty="0"/>
              <a:t>Umirovljenici koji su korisnici invalidske mirovine zbog profesionalne nesposobnosti odnosno zbog djelomičnog gubitka radne sposobnosti plaćaju </a:t>
            </a:r>
            <a:r>
              <a:rPr lang="hr-HR" sz="2000" dirty="0" smtClean="0"/>
              <a:t>doprinose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33532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dirty="0"/>
              <a:t>POLJOPRIVREDNICI </a:t>
            </a:r>
            <a:r>
              <a:rPr lang="hr-HR" sz="3200" dirty="0" smtClean="0"/>
              <a:t>- </a:t>
            </a:r>
            <a:r>
              <a:rPr lang="hr-HR" sz="3200" dirty="0" smtClean="0"/>
              <a:t>UČENICI </a:t>
            </a:r>
            <a:r>
              <a:rPr lang="hr-HR" sz="3200" dirty="0"/>
              <a:t>ILI STUDENTI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UVJETNO OSLOBOĐENJE: Učenici i studenti koji se redovito školuju, te uz redovno školovanje obavljaju djelatnost poljoprivrede, ali obavljanjem djelatnosti poljoprivrede (tj. upisom u upisnik OPG-a) </a:t>
            </a:r>
            <a:r>
              <a:rPr lang="hr-HR" b="1" dirty="0"/>
              <a:t>ne stječu status osiguranika </a:t>
            </a:r>
            <a:r>
              <a:rPr lang="hr-HR" dirty="0"/>
              <a:t>i ne plaćaju obvezne doprinose.</a:t>
            </a:r>
          </a:p>
          <a:p>
            <a:r>
              <a:rPr lang="hr-HR" dirty="0"/>
              <a:t>No, ako je opseg poslovnih aktivnosti takav da je </a:t>
            </a:r>
            <a:r>
              <a:rPr lang="hr-HR" dirty="0" smtClean="0"/>
              <a:t>učenik/student od </a:t>
            </a:r>
            <a:r>
              <a:rPr lang="hr-HR" dirty="0"/>
              <a:t>djelatnosti poljoprivrede  </a:t>
            </a:r>
            <a:r>
              <a:rPr lang="hr-HR" b="1" dirty="0"/>
              <a:t>porezni obveznik </a:t>
            </a:r>
            <a:r>
              <a:rPr lang="hr-HR" dirty="0"/>
              <a:t>(porez na dohodak u paušalnom iznosu, porez na dohodak na temelju poslovnih knjiga, porez na dobit), </a:t>
            </a:r>
            <a:r>
              <a:rPr lang="hr-HR" b="1" dirty="0"/>
              <a:t>tada je obveznik plaćanja doprinosa. </a:t>
            </a:r>
          </a:p>
        </p:txBody>
      </p:sp>
    </p:spTree>
    <p:extLst>
      <p:ext uri="{BB962C8B-B14F-4D97-AF65-F5344CB8AC3E}">
        <p14:creationId xmlns:p14="http://schemas.microsoft.com/office/powerpoint/2010/main" val="271416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11424"/>
          </a:xfrm>
        </p:spPr>
        <p:txBody>
          <a:bodyPr>
            <a:noAutofit/>
          </a:bodyPr>
          <a:lstStyle/>
          <a:p>
            <a:r>
              <a:rPr lang="hr-HR" sz="3200"/>
              <a:t>POLJOPRIVREDNICI </a:t>
            </a:r>
            <a:r>
              <a:rPr lang="hr-HR" sz="3200" smtClean="0"/>
              <a:t>- PRIJAVLJENI </a:t>
            </a:r>
            <a:r>
              <a:rPr lang="hr-HR" sz="3200" dirty="0"/>
              <a:t>NA ZAVODU ZA ZAPOŠLJAVANJE KAO NEZAPOSLENE OSOBE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416152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Ne uspostavljaju status osiguranika uz kumulativno ispunjenje dva uvjeta:</a:t>
            </a:r>
          </a:p>
          <a:p>
            <a:pPr marL="457200" indent="-457200">
              <a:buAutoNum type="arabicPeriod"/>
            </a:pPr>
            <a:r>
              <a:rPr lang="hr-HR" dirty="0" smtClean="0"/>
              <a:t>nisu </a:t>
            </a:r>
            <a:r>
              <a:rPr lang="hr-HR" dirty="0"/>
              <a:t>upisani u </a:t>
            </a:r>
            <a:r>
              <a:rPr lang="hr-HR" dirty="0" smtClean="0"/>
              <a:t>OPG</a:t>
            </a:r>
            <a:endParaRPr lang="hr-HR" dirty="0"/>
          </a:p>
          <a:p>
            <a:pPr marL="457200" indent="-457200">
              <a:buAutoNum type="arabicPeriod"/>
            </a:pPr>
            <a:r>
              <a:rPr lang="hr-HR" dirty="0" smtClean="0"/>
              <a:t>od </a:t>
            </a:r>
            <a:r>
              <a:rPr lang="hr-HR" dirty="0"/>
              <a:t>djelatnosti poljoprivrede nisu porezni obveznici 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0182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OSOBE KOJE SU UPISANE KAO ČLANOVI OPG-A</a:t>
            </a:r>
            <a:br>
              <a:rPr lang="hr-HR" dirty="0"/>
            </a:b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3092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ČLANOVI OPG-a UPISANI U UPISNIK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76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 smtClean="0"/>
              <a:t>UPISAN U UPISNIK, ALI NIJE U RADNOM ODNOSU KOD NOSITELJA OPG-a</a:t>
            </a:r>
          </a:p>
          <a:p>
            <a:pPr marL="0" indent="0">
              <a:buNone/>
            </a:pPr>
            <a:r>
              <a:rPr lang="hr-HR" b="1" dirty="0" smtClean="0">
                <a:solidFill>
                  <a:srgbClr val="FF0000"/>
                </a:solidFill>
              </a:rPr>
              <a:t>nema obveze plaćanja doprinosa </a:t>
            </a:r>
            <a:r>
              <a:rPr lang="hr-HR" dirty="0" smtClean="0"/>
              <a:t>ako je član </a:t>
            </a:r>
            <a:r>
              <a:rPr lang="hr-HR" dirty="0" err="1" smtClean="0"/>
              <a:t>OPG</a:t>
            </a:r>
            <a:r>
              <a:rPr lang="hr-HR" dirty="0" smtClean="0"/>
              <a:t>-a: </a:t>
            </a:r>
          </a:p>
          <a:p>
            <a:pPr>
              <a:buFontTx/>
              <a:buChar char="-"/>
            </a:pPr>
            <a:r>
              <a:rPr lang="hr-HR" dirty="0"/>
              <a:t>u</a:t>
            </a:r>
            <a:r>
              <a:rPr lang="hr-HR" dirty="0" smtClean="0"/>
              <a:t>mirovljenik</a:t>
            </a:r>
          </a:p>
          <a:p>
            <a:pPr>
              <a:buFontTx/>
              <a:buChar char="-"/>
            </a:pPr>
            <a:r>
              <a:rPr lang="hr-HR" dirty="0"/>
              <a:t>o</a:t>
            </a:r>
            <a:r>
              <a:rPr lang="hr-HR" dirty="0" smtClean="0"/>
              <a:t>soba na redovnom školovanju (učenik ili i student)</a:t>
            </a:r>
          </a:p>
          <a:p>
            <a:pPr>
              <a:buFontTx/>
              <a:buChar char="-"/>
            </a:pPr>
            <a:r>
              <a:rPr lang="hr-HR" dirty="0" smtClean="0"/>
              <a:t>osiguran po drugoj osnovi, npr. negdje je zaposlen</a:t>
            </a:r>
          </a:p>
          <a:p>
            <a:pPr marL="0" indent="0">
              <a:buNone/>
            </a:pPr>
            <a:r>
              <a:rPr lang="hr-HR" b="1" dirty="0" smtClean="0">
                <a:solidFill>
                  <a:srgbClr val="FF0000"/>
                </a:solidFill>
              </a:rPr>
              <a:t>Obvezni doprinosi plaćaju se  </a:t>
            </a:r>
            <a:r>
              <a:rPr lang="hr-HR" dirty="0" smtClean="0">
                <a:solidFill>
                  <a:srgbClr val="FF0000"/>
                </a:solidFill>
              </a:rPr>
              <a:t>ako je član </a:t>
            </a:r>
            <a:r>
              <a:rPr lang="hr-HR" dirty="0" err="1" smtClean="0">
                <a:solidFill>
                  <a:srgbClr val="FF0000"/>
                </a:solidFill>
              </a:rPr>
              <a:t>OPG</a:t>
            </a:r>
            <a:r>
              <a:rPr lang="hr-HR" dirty="0" smtClean="0">
                <a:solidFill>
                  <a:srgbClr val="FF0000"/>
                </a:solidFill>
              </a:rPr>
              <a:t>-a:</a:t>
            </a:r>
          </a:p>
          <a:p>
            <a:pPr marL="182563" indent="-182563">
              <a:buNone/>
            </a:pPr>
            <a:r>
              <a:rPr lang="hr-HR" dirty="0" smtClean="0"/>
              <a:t>- nezaposlen – rješenje o obvezi doprinosa na osnovicu za poljoprivrednika koji nije porezni obveznik; obveza plaćanja doprinosa po nižim stopama</a:t>
            </a:r>
          </a:p>
          <a:p>
            <a:pPr marL="0" indent="0">
              <a:buNone/>
            </a:pPr>
            <a:r>
              <a:rPr lang="hr-HR" dirty="0" smtClean="0"/>
              <a:t>članovi </a:t>
            </a:r>
            <a:r>
              <a:rPr lang="hr-HR" dirty="0" err="1" smtClean="0"/>
              <a:t>OPG</a:t>
            </a:r>
            <a:r>
              <a:rPr lang="hr-HR" dirty="0" smtClean="0"/>
              <a:t>-a upisani u upisnik mogu s nositeljem </a:t>
            </a:r>
            <a:r>
              <a:rPr lang="hr-HR" dirty="0" err="1" smtClean="0"/>
              <a:t>OPG</a:t>
            </a:r>
            <a:r>
              <a:rPr lang="hr-HR" dirty="0" smtClean="0"/>
              <a:t>-a sklopiti ugovor o radu</a:t>
            </a:r>
          </a:p>
          <a:p>
            <a:pPr marL="182563" indent="-182563">
              <a:buNone/>
            </a:pPr>
            <a:r>
              <a:rPr lang="hr-HR" dirty="0" smtClean="0"/>
              <a:t>- smatra se radnikom zaposlenim u kućanstvu; svi doprinosi iz radnog odnosa (izvještavanje kao za radnika zaposlenog u kućanstvu)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669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Prodaja vlastitih poljoprivredni proizvoda opg-a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0247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Prodaja </a:t>
            </a:r>
            <a:r>
              <a:rPr lang="hr-HR" dirty="0" err="1" smtClean="0"/>
              <a:t>VPP</a:t>
            </a:r>
            <a:r>
              <a:rPr lang="hr-HR" dirty="0" smtClean="0"/>
              <a:t> </a:t>
            </a:r>
            <a:r>
              <a:rPr lang="hr-HR" dirty="0" err="1" smtClean="0"/>
              <a:t>OPG</a:t>
            </a:r>
            <a:r>
              <a:rPr lang="hr-HR" dirty="0" smtClean="0"/>
              <a:t>-a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poljoprivredni proizvodi definirani </a:t>
            </a:r>
            <a:r>
              <a:rPr lang="hr-HR" dirty="0"/>
              <a:t>čl. 2. st. 9. i 10. Zakona o poljoprivredi</a:t>
            </a:r>
          </a:p>
          <a:p>
            <a:r>
              <a:rPr lang="hr-HR" dirty="0" err="1" smtClean="0"/>
              <a:t>PP</a:t>
            </a:r>
            <a:r>
              <a:rPr lang="hr-HR" dirty="0" smtClean="0"/>
              <a:t> jesu proizvodi:</a:t>
            </a:r>
          </a:p>
          <a:p>
            <a:pPr lvl="1"/>
            <a:r>
              <a:rPr lang="hr-HR" dirty="0" smtClean="0"/>
              <a:t> </a:t>
            </a:r>
            <a:r>
              <a:rPr lang="hr-HR" dirty="0" err="1" smtClean="0"/>
              <a:t>bilinogojstva</a:t>
            </a:r>
            <a:endParaRPr lang="hr-HR" dirty="0" smtClean="0"/>
          </a:p>
          <a:p>
            <a:pPr lvl="1"/>
            <a:r>
              <a:rPr lang="hr-HR" dirty="0" smtClean="0"/>
              <a:t>stočarstva te</a:t>
            </a:r>
          </a:p>
          <a:p>
            <a:pPr lvl="1"/>
            <a:r>
              <a:rPr lang="hr-HR" dirty="0" smtClean="0"/>
              <a:t>proizvodi </a:t>
            </a:r>
            <a:r>
              <a:rPr lang="hr-HR" dirty="0"/>
              <a:t>prvog stupnja njihove </a:t>
            </a:r>
            <a:r>
              <a:rPr lang="hr-HR" dirty="0" smtClean="0"/>
              <a:t>prerade  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dirty="0" smtClean="0"/>
              <a:t>Poljoprivredni proizvodi –  popis </a:t>
            </a:r>
            <a:r>
              <a:rPr lang="hr-HR" b="1" dirty="0" smtClean="0"/>
              <a:t>Prilog 1</a:t>
            </a:r>
            <a:r>
              <a:rPr lang="hr-HR" dirty="0" smtClean="0"/>
              <a:t>, Ugovora o funkcioniranju EU</a:t>
            </a:r>
          </a:p>
          <a:p>
            <a:r>
              <a:rPr lang="hr-HR" dirty="0" smtClean="0"/>
              <a:t>Prerađeni </a:t>
            </a:r>
            <a:r>
              <a:rPr lang="hr-HR" dirty="0"/>
              <a:t>poljoprivredni </a:t>
            </a:r>
            <a:r>
              <a:rPr lang="hr-HR" dirty="0" smtClean="0"/>
              <a:t>proizvodi</a:t>
            </a:r>
          </a:p>
          <a:p>
            <a:pPr lvl="1"/>
            <a:r>
              <a:rPr lang="hr-HR" dirty="0" smtClean="0"/>
              <a:t>proizvodi </a:t>
            </a:r>
            <a:r>
              <a:rPr lang="hr-HR" dirty="0"/>
              <a:t>dobiveni preradom poljoprivrednih proizvoda navedenih u Prilogu </a:t>
            </a:r>
            <a:r>
              <a:rPr lang="hr-HR" dirty="0" smtClean="0"/>
              <a:t>1.</a:t>
            </a:r>
          </a:p>
          <a:p>
            <a:pPr lvl="1"/>
            <a:r>
              <a:rPr lang="hr-HR" dirty="0" smtClean="0"/>
              <a:t>Popis </a:t>
            </a:r>
            <a:r>
              <a:rPr lang="hr-HR" dirty="0"/>
              <a:t>prerađenih poljoprivrednih proizvoda naveden je u </a:t>
            </a:r>
            <a:r>
              <a:rPr lang="hr-HR" b="1" dirty="0"/>
              <a:t>Prilogu II. Uredbe (EU) </a:t>
            </a:r>
            <a:r>
              <a:rPr lang="hr-HR" dirty="0"/>
              <a:t>br. 510/2014 Europskog parlamenta i Vijeća od 16. travnja 2014. o utvrđivanju trgovinskih aranžmana primjenjivih na određenu robu dobivenu preradom poljoprivrednih proizvoda i stavljanju izvan snage uredaba Vijeća (EZ) br. 1216/2009 i (EZ) br. 614/2009.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8594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OPG</a:t>
            </a:r>
            <a:r>
              <a:rPr lang="hr-HR" dirty="0" smtClean="0"/>
              <a:t> može vlastite poljoprivredne proizvode prodavati na tržištu (krajnjim potrošačima, pravni osobama – otkupljivačima) </a:t>
            </a:r>
            <a:r>
              <a:rPr lang="hr-HR" b="1" dirty="0" smtClean="0"/>
              <a:t>samo ako je upisano u Upisnik poljoprivrednika</a:t>
            </a:r>
          </a:p>
          <a:p>
            <a:r>
              <a:rPr lang="hr-HR" dirty="0" smtClean="0"/>
              <a:t>prodaja vlastitih poljoprivrednih proizvoda (u nastavku </a:t>
            </a:r>
            <a:r>
              <a:rPr lang="hr-HR" dirty="0" err="1" smtClean="0"/>
              <a:t>VPP</a:t>
            </a:r>
            <a:r>
              <a:rPr lang="hr-HR" dirty="0" smtClean="0"/>
              <a:t>) te mogućnost obavljanja dopunske djelatnosti na </a:t>
            </a:r>
            <a:r>
              <a:rPr lang="hr-HR" dirty="0" err="1" smtClean="0"/>
              <a:t>OPG</a:t>
            </a:r>
            <a:r>
              <a:rPr lang="hr-HR" dirty="0" smtClean="0"/>
              <a:t>-u uređena je Zakonom o poljoprivredi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8497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Prodaja </a:t>
            </a:r>
            <a:r>
              <a:rPr lang="hr-HR" dirty="0" err="1" smtClean="0"/>
              <a:t>VPP</a:t>
            </a:r>
            <a:r>
              <a:rPr lang="hr-HR" dirty="0" smtClean="0"/>
              <a:t> </a:t>
            </a:r>
            <a:r>
              <a:rPr lang="hr-HR" dirty="0" err="1" smtClean="0"/>
              <a:t>OPG</a:t>
            </a:r>
            <a:r>
              <a:rPr lang="hr-HR" dirty="0" smtClean="0"/>
              <a:t>-a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OPG</a:t>
            </a:r>
            <a:r>
              <a:rPr lang="hr-HR" dirty="0" smtClean="0"/>
              <a:t> </a:t>
            </a:r>
            <a:r>
              <a:rPr lang="hr-HR" dirty="0" err="1" smtClean="0"/>
              <a:t>VPP</a:t>
            </a:r>
            <a:r>
              <a:rPr lang="hr-HR" dirty="0" smtClean="0"/>
              <a:t> može prodavati:</a:t>
            </a:r>
          </a:p>
          <a:p>
            <a:pPr lvl="1"/>
            <a:r>
              <a:rPr lang="hr-HR" dirty="0" smtClean="0"/>
              <a:t>izravno krajnjim potrošačima ili</a:t>
            </a:r>
          </a:p>
          <a:p>
            <a:pPr lvl="1"/>
            <a:r>
              <a:rPr lang="hr-HR" dirty="0" smtClean="0"/>
              <a:t>pravnim osobama te fizičkim osobama s registriranom djelatnošću koji poljoprivredne proizvode kupuju za preradu ili daljnju prodaju (otkupljivači)</a:t>
            </a:r>
          </a:p>
          <a:p>
            <a:endParaRPr lang="hr-HR" b="1" dirty="0" smtClean="0">
              <a:solidFill>
                <a:srgbClr val="FF0000"/>
              </a:solidFill>
            </a:endParaRPr>
          </a:p>
          <a:p>
            <a:r>
              <a:rPr lang="hr-HR" b="1" dirty="0" err="1" smtClean="0">
                <a:solidFill>
                  <a:srgbClr val="FF0000"/>
                </a:solidFill>
              </a:rPr>
              <a:t>VPP</a:t>
            </a:r>
            <a:r>
              <a:rPr lang="hr-HR" b="1" dirty="0" smtClean="0">
                <a:solidFill>
                  <a:srgbClr val="FF0000"/>
                </a:solidFill>
              </a:rPr>
              <a:t> na tržištu može prodavati samo </a:t>
            </a:r>
            <a:r>
              <a:rPr lang="hr-HR" b="1" dirty="0" err="1" smtClean="0">
                <a:solidFill>
                  <a:srgbClr val="FF0000"/>
                </a:solidFill>
              </a:rPr>
              <a:t>OPG</a:t>
            </a:r>
            <a:r>
              <a:rPr lang="hr-HR" b="1" dirty="0" smtClean="0">
                <a:solidFill>
                  <a:srgbClr val="FF0000"/>
                </a:solidFill>
              </a:rPr>
              <a:t> upisano u Upisnik poljoprivrednika (sukladno čl. 69. Zakona o poljoprivredi)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0223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način i uvjete prodaje </a:t>
            </a:r>
            <a:r>
              <a:rPr lang="hr-HR" dirty="0" err="1" smtClean="0"/>
              <a:t>VPP</a:t>
            </a:r>
            <a:r>
              <a:rPr lang="hr-HR" dirty="0" smtClean="0"/>
              <a:t> te način vođenja evidencije o proizvodnji i prodaji propisano je </a:t>
            </a:r>
            <a:r>
              <a:rPr lang="hr-HR" b="1" dirty="0" smtClean="0"/>
              <a:t>Pravilnikom o prodaji </a:t>
            </a:r>
            <a:r>
              <a:rPr lang="hr-HR" b="1" dirty="0" err="1" smtClean="0"/>
              <a:t>VPP</a:t>
            </a:r>
            <a:r>
              <a:rPr lang="hr-HR" b="1" dirty="0" smtClean="0"/>
              <a:t> proizvedenih na </a:t>
            </a:r>
            <a:r>
              <a:rPr lang="hr-HR" b="1" dirty="0" err="1" smtClean="0"/>
              <a:t>OPG</a:t>
            </a:r>
            <a:r>
              <a:rPr lang="hr-HR" b="1" dirty="0" smtClean="0"/>
              <a:t>-u (NN 75/14 i 82/14.)</a:t>
            </a:r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4621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OPG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r>
              <a:rPr lang="hr-HR" dirty="0" err="1" smtClean="0"/>
              <a:t>OPG</a:t>
            </a:r>
            <a:r>
              <a:rPr lang="hr-HR" dirty="0" smtClean="0"/>
              <a:t> je </a:t>
            </a:r>
            <a:r>
              <a:rPr lang="hr-HR" dirty="0"/>
              <a:t>fizička osoba ili skupina fizičkih osoba članova zajedničkog kućanstva, koje obavljaju poljoprivrednu djelatnost na poljoprivrednom gospodarstvu koristeći se vlastitim ili unajmljenim proizvodnim </a:t>
            </a:r>
            <a:r>
              <a:rPr lang="hr-HR" dirty="0" smtClean="0"/>
              <a:t>jedinicama</a:t>
            </a:r>
          </a:p>
          <a:p>
            <a:r>
              <a:rPr lang="hr-HR" dirty="0" smtClean="0"/>
              <a:t>na </a:t>
            </a:r>
            <a:r>
              <a:rPr lang="hr-HR" dirty="0" err="1" smtClean="0"/>
              <a:t>OPG</a:t>
            </a:r>
            <a:r>
              <a:rPr lang="hr-HR" dirty="0" smtClean="0"/>
              <a:t>-u se mogu obavljati </a:t>
            </a:r>
            <a:r>
              <a:rPr lang="hr-HR" u="sng" dirty="0" smtClean="0">
                <a:solidFill>
                  <a:srgbClr val="FF0000"/>
                </a:solidFill>
              </a:rPr>
              <a:t>i dopunske djelatnosti </a:t>
            </a:r>
            <a:r>
              <a:rPr lang="hr-HR" dirty="0" smtClean="0"/>
              <a:t>koje su povezane s poljoprivredom</a:t>
            </a:r>
          </a:p>
          <a:p>
            <a:r>
              <a:rPr lang="hr-HR" dirty="0" smtClean="0"/>
              <a:t>koje se dopunske djelatnosti mogu obavljati na </a:t>
            </a:r>
            <a:r>
              <a:rPr lang="hr-HR" dirty="0" err="1" smtClean="0"/>
              <a:t>OPG</a:t>
            </a:r>
            <a:r>
              <a:rPr lang="hr-HR" dirty="0" smtClean="0"/>
              <a:t>-u propisano </a:t>
            </a:r>
            <a:r>
              <a:rPr lang="hr-HR" u="sng" dirty="0" smtClean="0"/>
              <a:t>Pravilnikom o dopunskim djelatnostima na </a:t>
            </a:r>
            <a:r>
              <a:rPr lang="hr-HR" u="sng" dirty="0" err="1" smtClean="0"/>
              <a:t>OPG</a:t>
            </a:r>
            <a:r>
              <a:rPr lang="hr-HR" u="sng" dirty="0" smtClean="0"/>
              <a:t>-u (Nar. nov. 76/14.) – očekuje se donošenje novog Pravilnika</a:t>
            </a:r>
            <a:endParaRPr lang="hr-HR" u="sng" dirty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4279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Evidencija o prodaji </a:t>
            </a:r>
            <a:r>
              <a:rPr lang="hr-HR" dirty="0" err="1" smtClean="0"/>
              <a:t>VPP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propisano Pravilnikom o prodaji vlastitih poljoprivrednih proizvoda proizvedenih na </a:t>
            </a:r>
            <a:r>
              <a:rPr lang="hr-HR" dirty="0" err="1" smtClean="0"/>
              <a:t>OPG</a:t>
            </a:r>
            <a:r>
              <a:rPr lang="hr-HR" dirty="0" smtClean="0"/>
              <a:t>-u</a:t>
            </a:r>
          </a:p>
          <a:p>
            <a:r>
              <a:rPr lang="hr-HR" dirty="0" smtClean="0"/>
              <a:t>obveznici vođenja svi </a:t>
            </a:r>
            <a:r>
              <a:rPr lang="hr-HR" dirty="0" err="1" smtClean="0"/>
              <a:t>OPG</a:t>
            </a:r>
            <a:r>
              <a:rPr lang="hr-HR" dirty="0" smtClean="0"/>
              <a:t> (bez obzira vode li ili ne evidenciju prema poreznim propisima) </a:t>
            </a:r>
          </a:p>
          <a:p>
            <a:r>
              <a:rPr lang="hr-HR" dirty="0" smtClean="0"/>
              <a:t>evidenciju o prodaji – </a:t>
            </a:r>
            <a:r>
              <a:rPr lang="hr-HR" dirty="0" err="1" smtClean="0"/>
              <a:t>OPG</a:t>
            </a:r>
            <a:r>
              <a:rPr lang="hr-HR" dirty="0" smtClean="0"/>
              <a:t> dužno čuvati najmanje jednu godinu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30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77421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Evidencija o prodaji vlastitih </a:t>
            </a:r>
            <a:r>
              <a:rPr lang="hr-HR" dirty="0" err="1" smtClean="0"/>
              <a:t>poljop</a:t>
            </a:r>
            <a:r>
              <a:rPr lang="hr-HR" dirty="0" smtClean="0"/>
              <a:t>. proizvoda</a:t>
            </a:r>
            <a:endParaRPr lang="hr-HR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1709928"/>
            <a:ext cx="8291264" cy="5031440"/>
          </a:xfrm>
          <a:prstGeom prst="rect">
            <a:avLst/>
          </a:prstGeom>
        </p:spPr>
      </p:pic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31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4118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/>
              <a:t>prodaja </a:t>
            </a:r>
            <a:r>
              <a:rPr lang="hr-HR" b="1" dirty="0" err="1" smtClean="0"/>
              <a:t>VPP</a:t>
            </a:r>
            <a:r>
              <a:rPr lang="hr-HR" b="1" dirty="0" smtClean="0"/>
              <a:t> na malo </a:t>
            </a:r>
            <a:r>
              <a:rPr lang="hr-HR" dirty="0" smtClean="0"/>
              <a:t>(krajnjim potrošačima) može se obavljati</a:t>
            </a:r>
          </a:p>
          <a:p>
            <a:pPr lvl="1"/>
            <a:r>
              <a:rPr lang="hr-HR" dirty="0" smtClean="0"/>
              <a:t>na vlastitom </a:t>
            </a:r>
            <a:r>
              <a:rPr lang="hr-HR" dirty="0" err="1" smtClean="0"/>
              <a:t>OPG</a:t>
            </a:r>
            <a:r>
              <a:rPr lang="hr-HR" dirty="0" smtClean="0"/>
              <a:t>-u</a:t>
            </a:r>
          </a:p>
          <a:p>
            <a:pPr lvl="1"/>
            <a:r>
              <a:rPr lang="hr-HR" dirty="0" smtClean="0"/>
              <a:t>na tržnicama na malo</a:t>
            </a:r>
          </a:p>
          <a:p>
            <a:pPr lvl="1"/>
            <a:r>
              <a:rPr lang="hr-HR" dirty="0" smtClean="0"/>
              <a:t>izravnom prodajom na malo izvan prodavaonica (na štandovima i klupama, sajmovima, izložbama, putem automata, pokretna prodaja i dostava do potrošača, prodaja na daljinu – putem interneta, telefona, kataloga i sl.)</a:t>
            </a:r>
          </a:p>
          <a:p>
            <a:r>
              <a:rPr lang="hr-HR" b="1" dirty="0" smtClean="0"/>
              <a:t>prodaja </a:t>
            </a:r>
            <a:r>
              <a:rPr lang="hr-HR" b="1" dirty="0" err="1" smtClean="0"/>
              <a:t>VPP</a:t>
            </a:r>
            <a:r>
              <a:rPr lang="hr-HR" b="1" dirty="0" smtClean="0"/>
              <a:t> na veliko (kupcima za djelatnost – kupci otkupljivači)</a:t>
            </a:r>
          </a:p>
          <a:p>
            <a:pPr lvl="1"/>
            <a:r>
              <a:rPr lang="hr-HR" dirty="0" smtClean="0"/>
              <a:t>neposredno na </a:t>
            </a:r>
            <a:r>
              <a:rPr lang="hr-HR" dirty="0" err="1" smtClean="0"/>
              <a:t>OPG</a:t>
            </a:r>
            <a:r>
              <a:rPr lang="hr-HR" dirty="0" smtClean="0"/>
              <a:t>-u</a:t>
            </a:r>
          </a:p>
          <a:p>
            <a:pPr lvl="1"/>
            <a:r>
              <a:rPr lang="hr-HR" dirty="0" smtClean="0"/>
              <a:t>na mjestima organiziranog otkupa ili</a:t>
            </a:r>
          </a:p>
          <a:p>
            <a:pPr lvl="1"/>
            <a:r>
              <a:rPr lang="hr-HR" dirty="0" smtClean="0"/>
              <a:t>na tržnicama na veliko</a:t>
            </a:r>
          </a:p>
          <a:p>
            <a:r>
              <a:rPr lang="hr-HR" u="sng" dirty="0" smtClean="0">
                <a:solidFill>
                  <a:srgbClr val="FF0000"/>
                </a:solidFill>
              </a:rPr>
              <a:t>mora se osigurati evidencija sukladno poreznim propisima, a što ovisi o poreznom statusu </a:t>
            </a:r>
            <a:r>
              <a:rPr lang="hr-HR" u="sng" dirty="0" err="1" smtClean="0">
                <a:solidFill>
                  <a:srgbClr val="FF0000"/>
                </a:solidFill>
              </a:rPr>
              <a:t>OPG</a:t>
            </a:r>
            <a:r>
              <a:rPr lang="hr-HR" u="sng" dirty="0" smtClean="0">
                <a:solidFill>
                  <a:srgbClr val="FF0000"/>
                </a:solidFill>
              </a:rPr>
              <a:t>-a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32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2413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prodaja vlastitih </a:t>
            </a:r>
            <a:r>
              <a:rPr lang="hr-HR" dirty="0" err="1" smtClean="0"/>
              <a:t>polj.proiz</a:t>
            </a:r>
            <a:r>
              <a:rPr lang="hr-HR" dirty="0" smtClean="0"/>
              <a:t>. – računi i fiskalizacija</a:t>
            </a:r>
            <a:endParaRPr lang="hr-HR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70258"/>
              </p:ext>
            </p:extLst>
          </p:nvPr>
        </p:nvGraphicFramePr>
        <p:xfrm>
          <a:off x="0" y="1497947"/>
          <a:ext cx="9144000" cy="4826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1663"/>
                <a:gridCol w="2400266"/>
                <a:gridCol w="2926071"/>
                <a:gridCol w="2286000"/>
              </a:tblGrid>
              <a:tr h="614027">
                <a:tc>
                  <a:txBody>
                    <a:bodyPr/>
                    <a:lstStyle/>
                    <a:p>
                      <a:r>
                        <a:rPr lang="hr-HR" dirty="0" smtClean="0"/>
                        <a:t>Prodaja </a:t>
                      </a:r>
                      <a:r>
                        <a:rPr lang="hr-HR" dirty="0" err="1" smtClean="0"/>
                        <a:t>VPP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OPG</a:t>
                      </a:r>
                      <a:r>
                        <a:rPr lang="hr-HR" dirty="0" smtClean="0"/>
                        <a:t> nije obveznik poreza na dohodak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OPG</a:t>
                      </a:r>
                      <a:r>
                        <a:rPr lang="hr-HR" dirty="0" smtClean="0"/>
                        <a:t> – </a:t>
                      </a:r>
                      <a:r>
                        <a:rPr lang="hr-HR" dirty="0" err="1" smtClean="0"/>
                        <a:t>paušalista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OPG</a:t>
                      </a:r>
                      <a:r>
                        <a:rPr lang="hr-HR" dirty="0" smtClean="0"/>
                        <a:t> –</a:t>
                      </a:r>
                      <a:r>
                        <a:rPr lang="hr-HR" baseline="0" dirty="0" smtClean="0"/>
                        <a:t> vodi poslovne knjige</a:t>
                      </a:r>
                      <a:endParaRPr lang="hr-HR" dirty="0"/>
                    </a:p>
                  </a:txBody>
                  <a:tcPr/>
                </a:tc>
              </a:tr>
              <a:tr h="2700646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PRAVNIM OSOBAMA</a:t>
                      </a:r>
                    </a:p>
                    <a:p>
                      <a:r>
                        <a:rPr lang="hr-HR" sz="1400" dirty="0" smtClean="0"/>
                        <a:t>(</a:t>
                      </a:r>
                      <a:r>
                        <a:rPr lang="hr-HR" sz="1400" dirty="0" err="1" smtClean="0"/>
                        <a:t>PODAJA</a:t>
                      </a:r>
                      <a:r>
                        <a:rPr lang="hr-HR" sz="1400" baseline="0" dirty="0" smtClean="0"/>
                        <a:t> NA VELIKO)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dirty="0" smtClean="0"/>
                        <a:t>nema obveze izdavanja</a:t>
                      </a:r>
                      <a:r>
                        <a:rPr lang="hr-HR" sz="1400" baseline="0" dirty="0" smtClean="0"/>
                        <a:t> računa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 smtClean="0"/>
                        <a:t>kupac sam izdaje otkupni blok ili skladišnu primku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 smtClean="0"/>
                        <a:t>isplata u gotovini bez ograničenja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 err="1" smtClean="0"/>
                        <a:t>OPG</a:t>
                      </a:r>
                      <a:r>
                        <a:rPr lang="hr-HR" sz="1400" baseline="0" dirty="0" smtClean="0"/>
                        <a:t> evidentira u  evidenciji o prodaji </a:t>
                      </a:r>
                      <a:r>
                        <a:rPr lang="hr-HR" sz="1400" baseline="0" dirty="0" err="1" smtClean="0"/>
                        <a:t>VPP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dirty="0" smtClean="0"/>
                        <a:t>obveza</a:t>
                      </a:r>
                      <a:r>
                        <a:rPr lang="hr-HR" sz="1400" baseline="0" dirty="0" smtClean="0"/>
                        <a:t> izdavanja računa (sadržaj propisan čl. 79 </a:t>
                      </a:r>
                      <a:r>
                        <a:rPr lang="hr-HR" sz="1400" baseline="0" dirty="0" err="1" smtClean="0"/>
                        <a:t>ZPDV</a:t>
                      </a:r>
                      <a:r>
                        <a:rPr lang="hr-HR" sz="1400" baseline="0" dirty="0" smtClean="0"/>
                        <a:t>-u)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 smtClean="0"/>
                        <a:t>isplata – obvezno na žiro-račun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 err="1" smtClean="0"/>
                        <a:t>fiskalizacija</a:t>
                      </a:r>
                      <a:r>
                        <a:rPr lang="hr-HR" sz="1400" baseline="0" dirty="0" smtClean="0"/>
                        <a:t> – NE, ali samo za prodaju na tržnicama i otvorenim prostorima (čl. 5. </a:t>
                      </a:r>
                      <a:r>
                        <a:rPr lang="hr-HR" sz="1400" baseline="0" dirty="0" err="1" smtClean="0"/>
                        <a:t>ZFPG</a:t>
                      </a:r>
                      <a:r>
                        <a:rPr lang="hr-HR" sz="1400" baseline="0" dirty="0" smtClean="0"/>
                        <a:t>)</a:t>
                      </a:r>
                      <a:endParaRPr lang="hr-HR" sz="1400" dirty="0" smtClean="0"/>
                    </a:p>
                    <a:p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dirty="0" smtClean="0"/>
                        <a:t>obveza</a:t>
                      </a:r>
                      <a:r>
                        <a:rPr lang="hr-HR" sz="1400" baseline="0" dirty="0" smtClean="0"/>
                        <a:t> izdavanja računa (sadržaj propisan čl. 79 </a:t>
                      </a:r>
                      <a:r>
                        <a:rPr lang="hr-HR" sz="1400" baseline="0" dirty="0" err="1" smtClean="0"/>
                        <a:t>ZPDV</a:t>
                      </a:r>
                      <a:r>
                        <a:rPr lang="hr-HR" sz="1400" baseline="0" dirty="0" smtClean="0"/>
                        <a:t>-u)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 smtClean="0"/>
                        <a:t>isplata - obvezno na žiro r.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 err="1" smtClean="0"/>
                        <a:t>fiskalizacija</a:t>
                      </a:r>
                      <a:r>
                        <a:rPr lang="hr-HR" sz="1400" baseline="0" dirty="0" smtClean="0"/>
                        <a:t> – ne za prodaju na tržnicama i otvorenim prostorima (čl. 5. </a:t>
                      </a:r>
                      <a:r>
                        <a:rPr lang="hr-HR" sz="1400" baseline="0" dirty="0" err="1" smtClean="0"/>
                        <a:t>ZFPG</a:t>
                      </a:r>
                      <a:endParaRPr lang="hr-HR" sz="1400" dirty="0" smtClean="0"/>
                    </a:p>
                    <a:p>
                      <a:endParaRPr lang="hr-HR" sz="1400" dirty="0"/>
                    </a:p>
                  </a:txBody>
                  <a:tcPr/>
                </a:tc>
              </a:tr>
              <a:tr h="1485356"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KRAJNJIM</a:t>
                      </a:r>
                      <a:r>
                        <a:rPr lang="hr-HR" sz="1400" baseline="0" dirty="0" smtClean="0"/>
                        <a:t> POTROŠAČIMA (PRODAJA NA MALO)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dirty="0" smtClean="0"/>
                        <a:t>nema</a:t>
                      </a:r>
                      <a:r>
                        <a:rPr lang="hr-HR" sz="1400" baseline="0" dirty="0" smtClean="0"/>
                        <a:t> obveze izdavanja računa (čl. </a:t>
                      </a:r>
                      <a:r>
                        <a:rPr lang="hr-HR" sz="1400" baseline="0" dirty="0" err="1" smtClean="0"/>
                        <a:t>54b</a:t>
                      </a:r>
                      <a:r>
                        <a:rPr lang="hr-HR" sz="1400" baseline="0" dirty="0" smtClean="0"/>
                        <a:t> </a:t>
                      </a:r>
                      <a:r>
                        <a:rPr lang="hr-HR" sz="1400" baseline="0" dirty="0" err="1" smtClean="0"/>
                        <a:t>OPZ</a:t>
                      </a:r>
                      <a:r>
                        <a:rPr lang="hr-HR" sz="1400" baseline="0" dirty="0" smtClean="0"/>
                        <a:t>-a)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baseline="0" dirty="0" smtClean="0"/>
                        <a:t>mora imati evidenciju o ostvarenim primicima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-nema obveze izdavanja računa (čl. </a:t>
                      </a:r>
                      <a:r>
                        <a:rPr lang="hr-HR" sz="1400" dirty="0" err="1" smtClean="0"/>
                        <a:t>54.b</a:t>
                      </a:r>
                      <a:r>
                        <a:rPr lang="hr-HR" sz="1400" baseline="0" dirty="0" smtClean="0"/>
                        <a:t> </a:t>
                      </a:r>
                      <a:r>
                        <a:rPr lang="hr-HR" sz="1400" baseline="0" dirty="0" err="1" smtClean="0"/>
                        <a:t>OPZ</a:t>
                      </a:r>
                      <a:r>
                        <a:rPr lang="hr-HR" sz="1400" baseline="0" dirty="0" smtClean="0"/>
                        <a:t>-a)</a:t>
                      </a:r>
                    </a:p>
                    <a:p>
                      <a:r>
                        <a:rPr lang="hr-HR" sz="1400" baseline="0" dirty="0" smtClean="0"/>
                        <a:t>- evidentira promet u Knjizi prometa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dirty="0" smtClean="0"/>
                        <a:t>nema obveze izdavanja računa (čl. </a:t>
                      </a:r>
                      <a:r>
                        <a:rPr lang="hr-HR" sz="1400" dirty="0" err="1" smtClean="0"/>
                        <a:t>54.b</a:t>
                      </a:r>
                      <a:r>
                        <a:rPr lang="hr-HR" sz="1400" dirty="0" smtClean="0"/>
                        <a:t> </a:t>
                      </a:r>
                      <a:r>
                        <a:rPr lang="hr-HR" sz="1400" dirty="0" err="1" smtClean="0"/>
                        <a:t>OPZ</a:t>
                      </a:r>
                      <a:r>
                        <a:rPr lang="hr-HR" sz="1400" dirty="0" smtClean="0"/>
                        <a:t>-a)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400" dirty="0" smtClean="0"/>
                        <a:t>evidentira promete u Knjizi prometa i </a:t>
                      </a:r>
                      <a:r>
                        <a:rPr lang="hr-HR" sz="1400" dirty="0" err="1" smtClean="0"/>
                        <a:t>KPI</a:t>
                      </a:r>
                      <a:endParaRPr lang="hr-H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33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0929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sadržaj računa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OPG</a:t>
            </a:r>
            <a:r>
              <a:rPr lang="hr-HR" dirty="0" smtClean="0"/>
              <a:t> obveznik poreza na dohodak(</a:t>
            </a:r>
            <a:r>
              <a:rPr lang="hr-HR" dirty="0" err="1" smtClean="0"/>
              <a:t>paušalista</a:t>
            </a:r>
            <a:r>
              <a:rPr lang="hr-HR" dirty="0" smtClean="0"/>
              <a:t> ili vodi poslovne knjige)</a:t>
            </a:r>
          </a:p>
          <a:p>
            <a:r>
              <a:rPr lang="hr-HR" dirty="0" smtClean="0"/>
              <a:t>propisano Zakonom o PDV-u (čl. 79)</a:t>
            </a:r>
          </a:p>
          <a:p>
            <a:r>
              <a:rPr lang="hr-HR" dirty="0" smtClean="0"/>
              <a:t>ako nije u sustavu PDV-a, napomena na računu „oslobođeno PDV-a temeljem čl. 90. Zakona o PDV-u”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34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41358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otkupni blok</a:t>
            </a:r>
            <a:endParaRPr lang="hr-HR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584894"/>
            <a:ext cx="7416823" cy="4796434"/>
          </a:xfrm>
          <a:prstGeom prst="rect">
            <a:avLst/>
          </a:prstGeom>
        </p:spPr>
      </p:pic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35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22188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r-HR" sz="7200" dirty="0" smtClean="0"/>
          </a:p>
          <a:p>
            <a:pPr marL="0" indent="0" algn="ctr">
              <a:buNone/>
            </a:pPr>
            <a:r>
              <a:rPr lang="hr-HR" sz="7200" dirty="0" smtClean="0"/>
              <a:t>Hvala na pozornosti!</a:t>
            </a:r>
            <a:endParaRPr lang="hr-HR" sz="72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36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7763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Kada se </a:t>
            </a:r>
            <a:r>
              <a:rPr lang="hr-HR" dirty="0" err="1" smtClean="0"/>
              <a:t>OPG</a:t>
            </a:r>
            <a:r>
              <a:rPr lang="hr-HR" dirty="0" smtClean="0"/>
              <a:t> mora prijaviti u registar poreznih obveznika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fizička osoba koja obavlja djelatnost poljoprivrede i šumarstva, mora se prijaviti u registar poreznih obveznika u Poreznoj upravi (</a:t>
            </a:r>
            <a:r>
              <a:rPr lang="hr-HR" dirty="0" err="1" smtClean="0"/>
              <a:t>RPO</a:t>
            </a:r>
            <a:r>
              <a:rPr lang="hr-HR" dirty="0" smtClean="0"/>
              <a:t>) </a:t>
            </a:r>
            <a:r>
              <a:rPr lang="hr-HR" b="1" dirty="0" smtClean="0"/>
              <a:t>ako po osnovi obavljanja djelatnosti poljoprivrede i šumarstva ostvari ukupan godišnji primitak veći od 35% iznosa propisanog za obvezni ulazak u sustav PDV-a</a:t>
            </a:r>
          </a:p>
          <a:p>
            <a:r>
              <a:rPr lang="hr-HR" b="1" u="sng" dirty="0"/>
              <a:t>obveza prijave u </a:t>
            </a:r>
            <a:r>
              <a:rPr lang="hr-HR" b="1" u="sng" dirty="0" err="1"/>
              <a:t>RPO</a:t>
            </a:r>
            <a:endParaRPr lang="hr-HR" b="1" u="sng" dirty="0"/>
          </a:p>
          <a:p>
            <a:pPr lvl="1"/>
            <a:r>
              <a:rPr lang="hr-HR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hr-HR" dirty="0"/>
              <a:t> ako </a:t>
            </a:r>
            <a:r>
              <a:rPr lang="hr-HR" dirty="0" err="1"/>
              <a:t>OPG</a:t>
            </a:r>
            <a:r>
              <a:rPr lang="hr-HR" dirty="0"/>
              <a:t> ostvari </a:t>
            </a:r>
            <a:r>
              <a:rPr lang="hr-HR" b="1" u="sng" dirty="0">
                <a:solidFill>
                  <a:srgbClr val="FF0000"/>
                </a:solidFill>
              </a:rPr>
              <a:t>godišnji primitak veći od 80.500 kn </a:t>
            </a:r>
            <a:r>
              <a:rPr lang="hr-HR" dirty="0"/>
              <a:t>(230.000 kn x 35%)</a:t>
            </a:r>
          </a:p>
          <a:p>
            <a:r>
              <a:rPr lang="hr-HR" b="1" u="sng" dirty="0" smtClean="0"/>
              <a:t>obveza prijave u registar obveznika PDV-a</a:t>
            </a:r>
          </a:p>
          <a:p>
            <a:pPr lvl="1"/>
            <a: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</a:t>
            </a:r>
            <a:r>
              <a:rPr lang="hr-HR" u="sng" dirty="0" smtClean="0"/>
              <a:t>vrijednost ukupnih isporuka</a:t>
            </a:r>
            <a:r>
              <a:rPr lang="hr-HR" dirty="0" smtClean="0"/>
              <a:t> (bez obzira jesu li naplaćene) u prethodnoj godini iznad 230.000 kn – obveza upisa od </a:t>
            </a:r>
            <a:r>
              <a:rPr lang="hr-HR" dirty="0" err="1" smtClean="0"/>
              <a:t>1.1.sljedeće</a:t>
            </a:r>
            <a:r>
              <a:rPr lang="hr-HR" dirty="0" smtClean="0"/>
              <a:t> godine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1193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Plaćanje poreza na dohodak i poslovne knjige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</a:t>
            </a:r>
            <a:r>
              <a:rPr lang="hr-HR" dirty="0" smtClean="0"/>
              <a:t>do </a:t>
            </a:r>
            <a:r>
              <a:rPr lang="hr-HR" dirty="0"/>
              <a:t>određenog iznosa primitaka – mogućnost biranja načina plaćanja poreza na </a:t>
            </a:r>
            <a:r>
              <a:rPr lang="hr-HR" dirty="0" smtClean="0"/>
              <a:t>dohodak</a:t>
            </a:r>
          </a:p>
          <a:p>
            <a:r>
              <a:rPr lang="hr-HR" b="1" u="sng" dirty="0"/>
              <a:t>primici </a:t>
            </a:r>
            <a:r>
              <a:rPr lang="hr-HR" b="1" u="sng" dirty="0" smtClean="0"/>
              <a:t>:</a:t>
            </a:r>
            <a:endParaRPr lang="hr-HR" b="1" u="sng" dirty="0"/>
          </a:p>
          <a:p>
            <a:pPr lvl="1"/>
            <a:r>
              <a:rPr lang="hr-HR" b="1" dirty="0" smtClean="0"/>
              <a:t>do 80.500</a:t>
            </a:r>
            <a:r>
              <a:rPr lang="hr-HR" dirty="0" smtClean="0"/>
              <a:t> </a:t>
            </a:r>
            <a:r>
              <a:rPr lang="hr-HR" dirty="0"/>
              <a:t>nije obveznik poreza na </a:t>
            </a:r>
            <a:r>
              <a:rPr lang="hr-HR" dirty="0" smtClean="0"/>
              <a:t>dohodak </a:t>
            </a:r>
            <a:endParaRPr lang="hr-HR" dirty="0"/>
          </a:p>
          <a:p>
            <a:pPr lvl="1"/>
            <a:r>
              <a:rPr lang="hr-HR" b="1" dirty="0" smtClean="0"/>
              <a:t>od 80.501 </a:t>
            </a:r>
            <a:r>
              <a:rPr lang="hr-HR" b="1" dirty="0"/>
              <a:t>do 149.500 </a:t>
            </a:r>
            <a:r>
              <a:rPr lang="hr-HR" dirty="0"/>
              <a:t>može porez na dohodak plaćati u paušalnom iznosu</a:t>
            </a:r>
          </a:p>
          <a:p>
            <a:pPr lvl="2"/>
            <a:r>
              <a:rPr lang="hr-HR" dirty="0"/>
              <a:t>vodi evidenciju samo na Obrascu </a:t>
            </a:r>
            <a:r>
              <a:rPr lang="hr-HR" dirty="0" err="1"/>
              <a:t>KPR</a:t>
            </a:r>
            <a:r>
              <a:rPr lang="hr-HR" dirty="0"/>
              <a:t> (Knjiga prometa – upisuje sav promet, gotovinski i negotovinski, dnevno ažurno)</a:t>
            </a:r>
          </a:p>
          <a:p>
            <a:pPr lvl="1"/>
            <a:r>
              <a:rPr lang="hr-HR" b="1" dirty="0"/>
              <a:t>iznad 149.500 </a:t>
            </a:r>
            <a:r>
              <a:rPr lang="hr-HR" dirty="0"/>
              <a:t>dohodak utvrđuje temeljem podataka iz poslovnih knjiga</a:t>
            </a:r>
          </a:p>
          <a:p>
            <a:pPr lvl="2"/>
            <a:r>
              <a:rPr lang="hr-HR" dirty="0"/>
              <a:t>knjige: </a:t>
            </a:r>
            <a:r>
              <a:rPr lang="hr-HR" dirty="0" err="1"/>
              <a:t>KPI</a:t>
            </a:r>
            <a:r>
              <a:rPr lang="hr-HR" dirty="0"/>
              <a:t>, Obrazac DI, Obrazac TO, Knjiga prometa za naplatu u gotovini</a:t>
            </a:r>
          </a:p>
          <a:p>
            <a:pPr lvl="1"/>
            <a:r>
              <a:rPr lang="hr-HR" b="1" dirty="0"/>
              <a:t>iznad 230.000 </a:t>
            </a:r>
            <a:r>
              <a:rPr lang="hr-HR" dirty="0"/>
              <a:t>obvezan ulazak u sustav PDV-a od 1.1. sljedeće godine</a:t>
            </a:r>
          </a:p>
          <a:p>
            <a:pPr lvl="2"/>
            <a:r>
              <a:rPr lang="hr-HR" dirty="0"/>
              <a:t>još i Knjige U-RA i I-RA i druge PDV </a:t>
            </a:r>
            <a:r>
              <a:rPr lang="hr-HR" dirty="0" smtClean="0"/>
              <a:t>evidencije</a:t>
            </a:r>
          </a:p>
          <a:p>
            <a:pPr marL="548640" lvl="2" indent="0">
              <a:buNone/>
            </a:pPr>
            <a:r>
              <a:rPr lang="hr-HR" dirty="0" smtClean="0"/>
              <a:t>________________________________________________________________</a:t>
            </a:r>
            <a:endParaRPr lang="hr-HR" dirty="0"/>
          </a:p>
          <a:p>
            <a:pPr marL="0" indent="0" algn="ctr">
              <a:buNone/>
            </a:pPr>
            <a:r>
              <a:rPr lang="hr-HR" dirty="0" err="1" smtClean="0"/>
              <a:t>OPG</a:t>
            </a:r>
            <a:r>
              <a:rPr lang="hr-HR" dirty="0" smtClean="0"/>
              <a:t>, bez obzira je li obveznik poreza na dohodak i koje knjige vodi prema poreznim propisima obvezno vodi i</a:t>
            </a:r>
          </a:p>
          <a:p>
            <a:pPr lvl="1" algn="ctr"/>
            <a:r>
              <a:rPr lang="hr-HR" dirty="0" smtClean="0"/>
              <a:t>Obrazac evidencije o prodaji </a:t>
            </a:r>
            <a:r>
              <a:rPr lang="hr-HR" dirty="0" err="1" smtClean="0"/>
              <a:t>VPP</a:t>
            </a:r>
            <a:r>
              <a:rPr lang="hr-HR" dirty="0" smtClean="0"/>
              <a:t> (prema Pravilniku o prodaji </a:t>
            </a:r>
            <a:r>
              <a:rPr lang="hr-HR" dirty="0" err="1" smtClean="0"/>
              <a:t>VPP</a:t>
            </a:r>
            <a:r>
              <a:rPr lang="hr-HR" dirty="0" smtClean="0"/>
              <a:t> na </a:t>
            </a:r>
            <a:r>
              <a:rPr lang="hr-HR" dirty="0" err="1" smtClean="0"/>
              <a:t>OPG</a:t>
            </a:r>
            <a:r>
              <a:rPr lang="hr-HR" dirty="0" smtClean="0"/>
              <a:t>-u)</a:t>
            </a:r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42482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Godišnji paušalni porez na dohodak – tri razine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endParaRPr lang="hr-HR" sz="1300" b="1" dirty="0" smtClean="0"/>
          </a:p>
          <a:p>
            <a:r>
              <a:rPr lang="hr-HR" sz="1300" b="1" dirty="0" smtClean="0"/>
              <a:t>godišnja porezna osnovica (primici – 85% porezno priznati izdaci)</a:t>
            </a:r>
          </a:p>
          <a:p>
            <a:pPr lvl="1"/>
            <a:r>
              <a:rPr lang="hr-HR" sz="1300" b="1" dirty="0" smtClean="0"/>
              <a:t>  85.000 –  72.250 (85%) = 12.750 x 12% = 1.530,00 (uvećano za prirez) : broj mjeseci poslovanja </a:t>
            </a:r>
          </a:p>
          <a:p>
            <a:pPr lvl="1"/>
            <a:r>
              <a:rPr lang="hr-HR" sz="1300" b="1" dirty="0" smtClean="0"/>
              <a:t>115.000 –  97.750 (85%) = 17.250</a:t>
            </a:r>
            <a:r>
              <a:rPr lang="hr-HR" sz="1300" b="1" dirty="0"/>
              <a:t> x 12% = </a:t>
            </a:r>
            <a:r>
              <a:rPr lang="hr-HR" sz="1300" b="1" dirty="0" smtClean="0"/>
              <a:t>2.070,00 (uvećano za prirez)</a:t>
            </a:r>
            <a:r>
              <a:rPr lang="hr-HR" sz="1300" b="1" dirty="0"/>
              <a:t> : broj mjeseci poslovanja </a:t>
            </a:r>
            <a:endParaRPr lang="hr-HR" sz="1300" b="1" dirty="0" smtClean="0"/>
          </a:p>
          <a:p>
            <a:pPr lvl="1"/>
            <a:r>
              <a:rPr lang="hr-HR" sz="1300" b="1" dirty="0" smtClean="0"/>
              <a:t>:149.500 - 127.075 (85%) = 22.425</a:t>
            </a:r>
            <a:r>
              <a:rPr lang="hr-HR" sz="1300" b="1" dirty="0"/>
              <a:t> x 12% = </a:t>
            </a:r>
            <a:r>
              <a:rPr lang="hr-HR" sz="1300" b="1" dirty="0" smtClean="0"/>
              <a:t>2.691,00 (uvećano za prirez)</a:t>
            </a:r>
            <a:r>
              <a:rPr lang="hr-HR" sz="1300" b="1" dirty="0"/>
              <a:t> : broj mjeseci poslovanja </a:t>
            </a:r>
            <a:endParaRPr lang="hr-HR" sz="1300" b="1" dirty="0" smtClean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6</a:t>
            </a:fld>
            <a:endParaRPr kumimoji="0" lang="en-US" dirty="0"/>
          </a:p>
        </p:txBody>
      </p:sp>
      <p:pic>
        <p:nvPicPr>
          <p:cNvPr id="5" name="Rezervirano mjesto sadržaj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674504"/>
            <a:ext cx="7272808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78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Godišnji paušalni porez na dohodak utvrđuje PU rješenjem</a:t>
            </a:r>
          </a:p>
          <a:p>
            <a:r>
              <a:rPr lang="hr-HR" dirty="0" smtClean="0"/>
              <a:t>Plaća se tromjesečno – do posljednjeg dana svakog tromjesečja</a:t>
            </a:r>
          </a:p>
          <a:p>
            <a:endParaRPr lang="hr-HR" dirty="0"/>
          </a:p>
          <a:p>
            <a:r>
              <a:rPr lang="hr-HR" b="1" dirty="0" smtClean="0"/>
              <a:t>Smanjenje paušalnog poreza</a:t>
            </a:r>
          </a:p>
          <a:p>
            <a:pPr lvl="1"/>
            <a:r>
              <a:rPr lang="hr-HR" b="1" dirty="0" smtClean="0"/>
              <a:t>25% godišnjeg paušalnog poreza</a:t>
            </a:r>
            <a:r>
              <a:rPr lang="hr-HR" dirty="0" smtClean="0"/>
              <a:t> –  za djelatnost na potpomognutom području I. </a:t>
            </a:r>
            <a:r>
              <a:rPr lang="hr-HR" smtClean="0"/>
              <a:t>skupine </a:t>
            </a:r>
            <a:r>
              <a:rPr lang="hr-HR" dirty="0" smtClean="0"/>
              <a:t>i području Grada Vukovara te otocima prve skupine</a:t>
            </a:r>
          </a:p>
          <a:p>
            <a:pPr lvl="1"/>
            <a:r>
              <a:rPr lang="hr-HR" b="1" dirty="0" smtClean="0"/>
              <a:t>50%godišnjeg paušalnog poreza</a:t>
            </a:r>
            <a:r>
              <a:rPr lang="hr-HR" dirty="0" smtClean="0"/>
              <a:t>- za djelatnost na potpomognutom području II skupine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53691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Godišnji porez na dohodak – poslovne knjige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4000" dirty="0" smtClean="0"/>
          </a:p>
          <a:p>
            <a:endParaRPr lang="hr-HR" sz="4000" dirty="0"/>
          </a:p>
          <a:p>
            <a:endParaRPr lang="hr-HR" sz="4000" dirty="0" smtClean="0"/>
          </a:p>
          <a:p>
            <a:endParaRPr lang="hr-HR" sz="4000" dirty="0"/>
          </a:p>
          <a:p>
            <a:endParaRPr lang="hr-HR" sz="4000" dirty="0" smtClean="0"/>
          </a:p>
          <a:p>
            <a:endParaRPr lang="hr-HR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8</a:t>
            </a:fld>
            <a:endParaRPr kumimoji="0" lang="en-US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359338"/>
              </p:ext>
            </p:extLst>
          </p:nvPr>
        </p:nvGraphicFramePr>
        <p:xfrm>
          <a:off x="539552" y="1844824"/>
          <a:ext cx="799288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4696"/>
                <a:gridCol w="1728192"/>
              </a:tblGrid>
              <a:tr h="149736"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GODIŠNJA</a:t>
                      </a:r>
                      <a:r>
                        <a:rPr lang="hr-HR" sz="2400" baseline="0" dirty="0" smtClean="0"/>
                        <a:t> POREZNA OSNOVICA ZA </a:t>
                      </a:r>
                      <a:r>
                        <a:rPr lang="hr-HR" sz="2400" baseline="0" dirty="0" err="1" smtClean="0"/>
                        <a:t>2016.G</a:t>
                      </a:r>
                      <a:r>
                        <a:rPr lang="hr-HR" sz="2400" baseline="0" dirty="0" smtClean="0"/>
                        <a:t>.</a:t>
                      </a:r>
                      <a:endParaRPr lang="hr-H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smtClean="0"/>
                        <a:t>STOPA</a:t>
                      </a:r>
                      <a:endParaRPr lang="hr-HR" sz="2400" dirty="0"/>
                    </a:p>
                  </a:txBody>
                  <a:tcPr/>
                </a:tc>
              </a:tr>
              <a:tr h="149736"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ostvareni</a:t>
                      </a:r>
                      <a:r>
                        <a:rPr lang="hr-HR" sz="2400" baseline="0" dirty="0" smtClean="0"/>
                        <a:t> dohodak </a:t>
                      </a:r>
                      <a:r>
                        <a:rPr lang="hr-HR" sz="2400" dirty="0" smtClean="0"/>
                        <a:t>do 26.400,00 kn</a:t>
                      </a:r>
                      <a:endParaRPr lang="hr-H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12% +</a:t>
                      </a:r>
                      <a:r>
                        <a:rPr lang="hr-HR" sz="2400" baseline="0" dirty="0" smtClean="0"/>
                        <a:t> prirez</a:t>
                      </a:r>
                      <a:endParaRPr lang="hr-HR" sz="2400" dirty="0"/>
                    </a:p>
                  </a:txBody>
                  <a:tcPr/>
                </a:tc>
              </a:tr>
              <a:tr h="149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400" dirty="0" smtClean="0"/>
                        <a:t>od 26.400,00 do  158.400 (tj. na  razliku od 132.000,00) </a:t>
                      </a:r>
                      <a:endParaRPr lang="hr-H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25% + prirez</a:t>
                      </a:r>
                      <a:endParaRPr lang="hr-HR" sz="2400" dirty="0"/>
                    </a:p>
                  </a:txBody>
                  <a:tcPr/>
                </a:tc>
              </a:tr>
              <a:tr h="149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400" dirty="0" smtClean="0"/>
                        <a:t>na</a:t>
                      </a:r>
                      <a:r>
                        <a:rPr lang="hr-HR" sz="2400" baseline="0" dirty="0" smtClean="0"/>
                        <a:t> dohodak iznad 158.400,00</a:t>
                      </a:r>
                      <a:endParaRPr lang="hr-H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40% + prirez</a:t>
                      </a:r>
                      <a:endParaRPr lang="hr-HR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40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Početak/prestanak samostalne djelatnosti tijekom poreznog razdoblja (godine)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godišnji paušalni dohodak </a:t>
            </a:r>
            <a:r>
              <a:rPr lang="hr-HR" u="sng" dirty="0" smtClean="0">
                <a:solidFill>
                  <a:srgbClr val="FF0000"/>
                </a:solidFill>
              </a:rPr>
              <a:t>utvrđuje se razmjerno broju mjeseci obavljanja djelatnosti </a:t>
            </a:r>
          </a:p>
          <a:p>
            <a:r>
              <a:rPr lang="hr-HR" dirty="0" smtClean="0"/>
              <a:t>mjesečni paušalni porez na dohodak = godišnja porezna osnovica pomnoži se stopom 12%, te podijeli s brojem mjeseci poreznog razdoblja kalendarske godine (12 mjeseci ili manje) u kojima se obavlja djelatnost</a:t>
            </a:r>
          </a:p>
          <a:p>
            <a:r>
              <a:rPr lang="hr-HR" dirty="0" smtClean="0"/>
              <a:t>broj mjeseci obavljanja djelatnosti – u korist poreznog obveznika</a:t>
            </a:r>
          </a:p>
          <a:p>
            <a:r>
              <a:rPr lang="hr-HR" dirty="0" smtClean="0"/>
              <a:t>npr. početak obavljanja djelatnosti (upis OPG-a) 10.svibnja. </a:t>
            </a:r>
            <a:r>
              <a:rPr lang="hr-H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</a:t>
            </a:r>
            <a:r>
              <a:rPr lang="hr-HR" dirty="0" smtClean="0"/>
              <a:t>kao broj mjeseci uračunava se razdoblje od lipnja mjeseca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1332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if-mod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Rif-model</Template>
  <TotalTime>10221</TotalTime>
  <Words>2062</Words>
  <Application>Microsoft Office PowerPoint</Application>
  <PresentationFormat>On-screen Show (4:3)</PresentationFormat>
  <Paragraphs>253</Paragraphs>
  <Slides>36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Rif-model</vt:lpstr>
      <vt:lpstr>PowerPoint Presentation</vt:lpstr>
      <vt:lpstr>Organizacijski oblici poljoprivrednih proizvođača</vt:lpstr>
      <vt:lpstr>OPG</vt:lpstr>
      <vt:lpstr>Kada se OPG mora prijaviti u registar poreznih obveznika</vt:lpstr>
      <vt:lpstr>Plaćanje poreza na dohodak i poslovne knjige</vt:lpstr>
      <vt:lpstr>Godišnji paušalni porez na dohodak – tri razine</vt:lpstr>
      <vt:lpstr>PowerPoint Presentation</vt:lpstr>
      <vt:lpstr>Godišnji porez na dohodak – poslovne knjige</vt:lpstr>
      <vt:lpstr>Početak/prestanak samostalne djelatnosti tijekom poreznog razdoblja (godine)</vt:lpstr>
      <vt:lpstr>OPG OBVEZNIK POREZ NA DOBIT</vt:lpstr>
      <vt:lpstr>Obvezno mirovinsko osiguranje poljoprivrednika</vt:lpstr>
      <vt:lpstr>OBVEZA PLAĆANJA DOPRINOSA OVISI O STATUSU POLJOPRIVREDNIKA</vt:lpstr>
      <vt:lpstr>doprinosi poljoprivrednika – poljoprivreda kao jedina ili glavna djelatnost</vt:lpstr>
      <vt:lpstr>MJESEČNI IZDATAK ZA DOPRINOSE</vt:lpstr>
      <vt:lpstr>PowerPoint Presentation</vt:lpstr>
      <vt:lpstr>Djelatnost poljoprivrede uz radni odnos (druga djelatnost)</vt:lpstr>
      <vt:lpstr>Mirovanje obveze plaćanja doprinosa</vt:lpstr>
      <vt:lpstr>Obrazac JOPPD</vt:lpstr>
      <vt:lpstr>PowerPoint Presentation</vt:lpstr>
      <vt:lpstr>POLJOPRIVREDNICI KORISNICI MIROVINE</vt:lpstr>
      <vt:lpstr>POLJOPRIVREDNICI - UČENICI ILI STUDENTI</vt:lpstr>
      <vt:lpstr>POLJOPRIVREDNICI - PRIJAVLJENI NA ZAVODU ZA ZAPOŠLJAVANJE KAO NEZAPOSLENE OSOBE</vt:lpstr>
      <vt:lpstr>OSOBE KOJE SU UPISANE KAO ČLANOVI OPG-A </vt:lpstr>
      <vt:lpstr>ČLANOVI OPG-a UPISANI U UPISNIK</vt:lpstr>
      <vt:lpstr>Prodaja vlastitih poljoprivredni proizvoda opg-a</vt:lpstr>
      <vt:lpstr>Prodaja VPP OPG-a</vt:lpstr>
      <vt:lpstr>PowerPoint Presentation</vt:lpstr>
      <vt:lpstr>Prodaja VPP OPG-a</vt:lpstr>
      <vt:lpstr>PowerPoint Presentation</vt:lpstr>
      <vt:lpstr>Evidencija o prodaji VPP</vt:lpstr>
      <vt:lpstr>Evidencija o prodaji vlastitih poljop. proizvoda</vt:lpstr>
      <vt:lpstr>PowerPoint Presentation</vt:lpstr>
      <vt:lpstr>prodaja vlastitih polj.proiz. – računi i fiskalizacija</vt:lpstr>
      <vt:lpstr>sadržaj računa</vt:lpstr>
      <vt:lpstr>Primjer otkupni blok</vt:lpstr>
      <vt:lpstr>PowerPoint Presentation</vt:lpstr>
    </vt:vector>
  </TitlesOfParts>
  <Company>RIF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xxx</dc:creator>
  <cp:lastModifiedBy>HGKRI_L2</cp:lastModifiedBy>
  <cp:revision>650</cp:revision>
  <cp:lastPrinted>2014-02-01T10:38:53Z</cp:lastPrinted>
  <dcterms:created xsi:type="dcterms:W3CDTF">2012-09-19T13:04:13Z</dcterms:created>
  <dcterms:modified xsi:type="dcterms:W3CDTF">2016-10-25T09:50:25Z</dcterms:modified>
</cp:coreProperties>
</file>