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4" r:id="rId16"/>
    <p:sldId id="270" r:id="rId17"/>
    <p:sldId id="271" r:id="rId18"/>
    <p:sldId id="272" r:id="rId19"/>
    <p:sldId id="276" r:id="rId20"/>
    <p:sldId id="277" r:id="rId21"/>
    <p:sldId id="278" r:id="rId22"/>
    <p:sldId id="284" r:id="rId23"/>
    <p:sldId id="279" r:id="rId24"/>
    <p:sldId id="280" r:id="rId25"/>
    <p:sldId id="281" r:id="rId26"/>
    <p:sldId id="282" r:id="rId27"/>
    <p:sldId id="283" r:id="rId28"/>
    <p:sldId id="27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3462C-44B8-45F3-86DF-0505AC5B0EE1}" type="datetimeFigureOut">
              <a:rPr lang="hr-HR" smtClean="0"/>
              <a:t>28.10.2016.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6F31D-8CDE-4818-A80F-8EC6382E4A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23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6F31D-8CDE-4818-A80F-8EC6382E4AD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84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hr/url?sa=i&amp;rct=j&amp;q=&amp;esrc=s&amp;source=images&amp;cd=&amp;cad=rja&amp;uact=8&amp;ved=0CAcQjRw&amp;url=http://www.innovationmanagement.se/2011/03/14/large-firms-and-the-growth-of-start-up-culture-a-key-dependency-in-the-age-of-innovation/&amp;ei=EvJOVYedNoGgUI33gNgH&amp;bvm=bv.92885102,d.d24&amp;psig=AFQjCNG7PzifSbK7H-YCkOIWH6Np82VbVg&amp;ust=143132347789448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ja.martonja@mps.h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05188" y="980728"/>
            <a:ext cx="4816152" cy="4816152"/>
            <a:chOff x="3280048" y="768896"/>
            <a:chExt cx="5104184" cy="5104184"/>
          </a:xfrm>
        </p:grpSpPr>
        <p:sp>
          <p:nvSpPr>
            <p:cNvPr id="2" name="Oval 1"/>
            <p:cNvSpPr/>
            <p:nvPr/>
          </p:nvSpPr>
          <p:spPr>
            <a:xfrm>
              <a:off x="3448472" y="937320"/>
              <a:ext cx="4767336" cy="4767336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80048" y="768896"/>
              <a:ext cx="5104184" cy="5104184"/>
            </a:xfrm>
            <a:prstGeom prst="ellipse">
              <a:avLst/>
            </a:prstGeom>
            <a:noFill/>
            <a:ln>
              <a:solidFill>
                <a:schemeClr val="bg1">
                  <a:alpha val="42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019252" y="3474374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Ministarstvo poljoprivrede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19252" y="232224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PROIZVOĐAČKE ORGANIZACIJE </a:t>
            </a:r>
            <a:endParaRPr lang="en-US" altLang="ko-KR" sz="3600" b="1" dirty="0" smtClean="0">
              <a:solidFill>
                <a:srgbClr val="0070C0"/>
              </a:solidFill>
              <a:latin typeface="Cambria" panose="02040503050406030204" pitchFamily="18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/>
                <a:ea typeface="Calibri"/>
                <a:cs typeface="Times New Roman"/>
              </a:rPr>
              <a:t/>
            </a:r>
            <a:br>
              <a:rPr lang="hr-HR" sz="3200" b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/>
                <a:ea typeface="Calibri"/>
                <a:cs typeface="Times New Roman"/>
              </a:rPr>
            </a:br>
            <a:r>
              <a:rPr lang="hr-HR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VANJSKI SURADNICI </a:t>
            </a:r>
            <a:r>
              <a:rPr lang="hr-HR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(</a:t>
            </a:r>
            <a:r>
              <a:rPr lang="en-GB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OUTSOURCE</a:t>
            </a:r>
            <a:r>
              <a:rPr lang="hr-HR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)</a:t>
            </a:r>
            <a:r>
              <a:rPr lang="hr-HR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/>
            </a:r>
            <a:br>
              <a:rPr lang="hr-HR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</a:br>
            <a:endParaRPr lang="hr-HR" sz="3200" dirty="0">
              <a:solidFill>
                <a:srgbClr val="FF6600"/>
              </a:solidFill>
              <a:latin typeface="Cambria" panose="02040503050406030204" pitchFamily="18" charset="0"/>
              <a:ea typeface="맑은 고딕" pitchFamily="50" charset="-127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lvl="0" indent="-342900" algn="just" latinLnBrk="0">
              <a:lnSpc>
                <a:spcPct val="115000"/>
              </a:lnSpc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priznate proizvođačke organizacije </a:t>
            </a: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mogu bilo koju od svojih djelatnosti, osim proizvodnje, povjeriti vanjskim suradnicima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, uključujući društva kćeri, pod uvjetom da je proizvođačka organizacija ili udruženje proizvođačkih organizacija odgovorno za provođenje </a:t>
            </a:r>
            <a:r>
              <a:rPr lang="hr-HR" sz="2000" b="1" dirty="0" err="1">
                <a:latin typeface="Cambria" panose="02040503050406030204" pitchFamily="18" charset="0"/>
                <a:cs typeface="Arial" pitchFamily="34" charset="0"/>
              </a:rPr>
              <a:t>outsourcinga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 i za opću kontrolu upravljanja i nadzor poslovnog dogovora za provođenje djelatnosti</a:t>
            </a:r>
          </a:p>
        </p:txBody>
      </p:sp>
    </p:spTree>
    <p:extLst>
      <p:ext uri="{BB962C8B-B14F-4D97-AF65-F5344CB8AC3E}">
        <p14:creationId xmlns:p14="http://schemas.microsoft.com/office/powerpoint/2010/main" val="7644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anchor="ctr"/>
          <a:lstStyle/>
          <a:p>
            <a:pPr algn="l" latinLnBrk="1"/>
            <a:r>
              <a:rPr lang="hr-HR" sz="3200" b="1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NADLEŽNA TIJELA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rgbClr val="FDA023">
                  <a:lumMod val="75000"/>
                </a:srgbClr>
              </a:buClr>
              <a:buSzPct val="76000"/>
              <a:buFont typeface="Courier New" panose="02070309020205020404" pitchFamily="49" charset="0"/>
              <a:buChar char="o"/>
            </a:pPr>
            <a:endParaRPr lang="hr-HR" sz="1800" dirty="0" smtClean="0">
              <a:ln w="1905"/>
              <a:solidFill>
                <a:srgbClr val="AAEA2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anose="020B0603020202020204" pitchFamily="34" charset="0"/>
            </a:endParaRPr>
          </a:p>
          <a:p>
            <a:pPr lvl="0">
              <a:spcBef>
                <a:spcPts val="0"/>
              </a:spcBef>
              <a:buClr>
                <a:srgbClr val="FDA023">
                  <a:lumMod val="75000"/>
                </a:srgbClr>
              </a:buClr>
              <a:buSzPct val="76000"/>
              <a:buFont typeface="Courier New" panose="02070309020205020404" pitchFamily="49" charset="0"/>
              <a:buChar char="o"/>
            </a:pPr>
            <a:endParaRPr lang="hr-HR" sz="1800" dirty="0">
              <a:ln w="1905"/>
              <a:solidFill>
                <a:srgbClr val="AAEA2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anose="020B0603020202020204" pitchFamily="34" charset="0"/>
            </a:endParaRP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priznavanje proizvođačkih organizacija</a:t>
            </a: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odobravanje poslovnog plana/operativnog programa </a:t>
            </a: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inspekcijski nadzor</a:t>
            </a: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administrativna kontrola</a:t>
            </a: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kontrola na terenu</a:t>
            </a:r>
          </a:p>
          <a:p>
            <a:pPr lvl="0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isplata potpore</a:t>
            </a:r>
          </a:p>
          <a:p>
            <a:endParaRPr lang="hr-HR" dirty="0"/>
          </a:p>
        </p:txBody>
      </p:sp>
      <p:pic>
        <p:nvPicPr>
          <p:cNvPr id="5" name="Rezervirano mjesto slik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1691678" y="1916832"/>
            <a:ext cx="1584177" cy="2016224"/>
          </a:xfrm>
          <a:prstGeom prst="rect">
            <a:avLst/>
          </a:prstGeo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Korisnik\Pictures\logo apprr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27363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 POTPORE</a:t>
            </a:r>
            <a:r>
              <a:rPr lang="hr-HR" sz="4400" b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/>
                <a:cs typeface="+mj-cs"/>
              </a:rPr>
              <a:t>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916832"/>
            <a:ext cx="8229600" cy="3960440"/>
          </a:xfrm>
        </p:spPr>
        <p:txBody>
          <a:bodyPr/>
          <a:lstStyle/>
          <a:p>
            <a:pPr marL="45720" lvl="0" latinLnBrk="0">
              <a:buClr>
                <a:srgbClr val="C66951"/>
              </a:buClr>
            </a:pPr>
            <a:r>
              <a:rPr lang="hr-HR" sz="2000" b="1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DRŽAVNA POTPORA </a:t>
            </a:r>
            <a:r>
              <a:rPr lang="hr-HR" sz="2000" b="1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(DRŽAVNI PRORAČUN)</a:t>
            </a:r>
          </a:p>
          <a:p>
            <a:pPr marL="708660" lvl="1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poslovni plan</a:t>
            </a:r>
          </a:p>
          <a:p>
            <a:pPr marL="708660" lvl="1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do 100 % prihvatljivih troškova</a:t>
            </a:r>
          </a:p>
          <a:p>
            <a:pPr marL="45720" lvl="0" latinLnBrk="0">
              <a:buClr>
                <a:srgbClr val="C66951"/>
              </a:buClr>
            </a:pPr>
            <a:endParaRPr lang="hr-HR" sz="1900" cap="all" dirty="0">
              <a:ln w="0"/>
              <a:solidFill>
                <a:srgbClr val="EB5605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marL="45720" lvl="0" latinLnBrk="0">
              <a:buClr>
                <a:srgbClr val="C66951"/>
              </a:buClr>
            </a:pPr>
            <a:r>
              <a:rPr lang="hr-HR" sz="2000" b="1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RURALNI </a:t>
            </a:r>
            <a:r>
              <a:rPr lang="hr-HR" sz="2000" b="1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RAZVOJ (EAFRD)</a:t>
            </a:r>
          </a:p>
          <a:p>
            <a:pPr marL="708660" lvl="1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poslovni plan</a:t>
            </a:r>
          </a:p>
          <a:p>
            <a:pPr marL="708660" lvl="1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do </a:t>
            </a: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100 </a:t>
            </a: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% prihvatljivih troškova</a:t>
            </a:r>
          </a:p>
          <a:p>
            <a:pPr marL="45720" lvl="0" latinLnBrk="0">
              <a:buClr>
                <a:srgbClr val="C66951"/>
              </a:buClr>
            </a:pPr>
            <a:endParaRPr lang="hr-HR" sz="1900" cap="all" dirty="0">
              <a:ln w="0"/>
              <a:solidFill>
                <a:srgbClr val="EB5605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marL="45720" latinLnBrk="0">
              <a:buClr>
                <a:srgbClr val="C66951"/>
              </a:buClr>
            </a:pPr>
            <a:r>
              <a:rPr lang="hr-HR" sz="2000" b="1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ZAJEDNIČKA ORGANIZACIJA </a:t>
            </a:r>
            <a:r>
              <a:rPr lang="hr-HR" sz="2000" b="1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TRŽIŠTA (EAGF)</a:t>
            </a:r>
          </a:p>
          <a:p>
            <a:pPr marL="708660" lvl="1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operativni program </a:t>
            </a:r>
          </a:p>
          <a:p>
            <a:pPr marL="708660" lvl="1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do 50 % prihvatljivih troškova</a:t>
            </a:r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160240" cy="158417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POTPORA IZ DRŽAVNOG PRORAČUNA</a:t>
            </a:r>
            <a:endParaRPr lang="hr-HR" sz="3200" dirty="0">
              <a:solidFill>
                <a:srgbClr val="FF6600"/>
              </a:solidFill>
              <a:latin typeface="Cambria" panose="02040503050406030204" pitchFamily="18" charset="0"/>
              <a:ea typeface="맑은 고딕" pitchFamily="50" charset="-127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17646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START-UP POTPORA  </a:t>
            </a:r>
            <a:endParaRPr lang="hr-HR" sz="2000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08660" lvl="1" indent="-342900" latinLnBrk="0">
              <a:lnSpc>
                <a:spcPct val="115000"/>
              </a:lnSpc>
              <a:spcAft>
                <a:spcPts val="0"/>
              </a:spcAft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plaća/e </a:t>
            </a: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administrativnog osoblja </a:t>
            </a:r>
          </a:p>
          <a:p>
            <a:pPr marL="708660" lvl="1" indent="-342900" latinLnBrk="0">
              <a:lnSpc>
                <a:spcPct val="115000"/>
              </a:lnSpc>
              <a:spcAft>
                <a:spcPts val="0"/>
              </a:spcAft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najam uredskog prostora </a:t>
            </a:r>
          </a:p>
          <a:p>
            <a:pPr marL="708660" lvl="1" indent="-342900" latinLnBrk="0">
              <a:lnSpc>
                <a:spcPct val="115000"/>
              </a:lnSpc>
              <a:spcAft>
                <a:spcPts val="0"/>
              </a:spcAft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režije </a:t>
            </a:r>
          </a:p>
          <a:p>
            <a:pPr marL="708660" lvl="1" indent="-342900" latinLnBrk="0">
              <a:lnSpc>
                <a:spcPct val="115000"/>
              </a:lnSpc>
              <a:spcAft>
                <a:spcPts val="0"/>
              </a:spcAft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nabava uredske opreme </a:t>
            </a:r>
          </a:p>
          <a:p>
            <a:pPr marL="708660" lvl="1" indent="-342900" latinLnBrk="0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troškovi pravnih usluga i upravnih 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postupaka</a:t>
            </a:r>
          </a:p>
          <a:p>
            <a:pPr marL="365760" lvl="1" indent="0" latinLnBrk="0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SzPct val="50000"/>
              <a:buNone/>
            </a:pP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65760" lvl="1" indent="0" latinLnBrk="0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SzPct val="50000"/>
              <a:buNone/>
            </a:pP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do </a:t>
            </a: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100.000 EUR/godišnje</a:t>
            </a:r>
          </a:p>
          <a:p>
            <a:pPr marL="708660" lvl="1" indent="-342900" latinLnBrk="0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endParaRPr lang="hr-H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5" name="Picture 2" descr="http://innovationmanagement.se/wp-content/uploads/2011/03/large-firms-and-the-growth-of-start-up-cul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088232" cy="201622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POTPORA IZ DRŽAVNOG PRORAČUNA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 algn="just">
              <a:spcAft>
                <a:spcPts val="0"/>
              </a:spcAft>
              <a:buClr>
                <a:srgbClr val="92D050"/>
              </a:buClr>
              <a:buSzPct val="50000"/>
            </a:pPr>
            <a:endParaRPr lang="hr-HR" sz="2000" b="1" dirty="0" smtClean="0">
              <a:latin typeface="Cambria" panose="02040503050406030204" pitchFamily="18" charset="0"/>
              <a:cs typeface="Arial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SzPct val="50000"/>
            </a:pPr>
            <a:r>
              <a:rPr lang="hr-HR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UVJETI ZA DODJELJIVANJE POTPORE</a:t>
            </a:r>
          </a:p>
          <a:p>
            <a:pPr lvl="1" algn="just">
              <a:buClr>
                <a:srgbClr val="92D050"/>
              </a:buClr>
              <a:buSzPct val="50000"/>
              <a:buFont typeface="Wingdings"/>
              <a:buChar char=""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službeno </a:t>
            </a: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priznata proizvođačka organizacija </a:t>
            </a:r>
          </a:p>
          <a:p>
            <a:pPr lvl="1" algn="just">
              <a:buClr>
                <a:srgbClr val="92D050"/>
              </a:buClr>
              <a:buSzPct val="50000"/>
              <a:buFont typeface="Wingdings"/>
              <a:buChar char=""/>
            </a:pP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odobreni poslovni plan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08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POTPORA IZ EAFRD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2060848"/>
            <a:ext cx="8229600" cy="4104456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START-UP POTPORA  </a:t>
            </a:r>
            <a:endParaRPr lang="hr-HR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800"/>
              <a:buFont typeface="Wingdings"/>
              <a:buChar char="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administrativni troškovi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800"/>
              <a:buFont typeface="Wingdings"/>
              <a:buChar char="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troškovi najma, režija i uređenja uredskog prostora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800"/>
              <a:buFont typeface="Wingdings"/>
              <a:buChar char="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troškovi (koncentriranja proizvoda) udruženog stavljanja na tržište (plasiranja) proizvoda vlastitih članova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800"/>
              <a:buFont typeface="Wingdings"/>
              <a:buChar char="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troškovi pripreme proizvoda za prodaju, objedinjavanje ponude, prodaje i opskrbu kupaca na veliko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800"/>
              <a:buFont typeface="Wingdings"/>
              <a:buChar char="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kupnja informatičke opreme i tehnologije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800"/>
              <a:buFont typeface="Wingdings"/>
              <a:buChar char="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trošak bruto plaća zaposlenih djelatnika 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i/ili troškovi </a:t>
            </a:r>
            <a:r>
              <a:rPr lang="hr-HR" sz="2000" b="1" dirty="0" err="1" smtClean="0">
                <a:latin typeface="Cambria" panose="02040503050406030204" pitchFamily="18" charset="0"/>
                <a:cs typeface="Arial" pitchFamily="34" charset="0"/>
              </a:rPr>
              <a:t>zajednič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-kog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nastupa na tržištu proizvođačke 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organizacije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800"/>
            </a:pPr>
            <a:endParaRPr lang="hr-HR" sz="2000" b="1" dirty="0" smtClean="0">
              <a:latin typeface="Cambria" panose="02040503050406030204" pitchFamily="18" charset="0"/>
              <a:cs typeface="Arial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800"/>
            </a:pPr>
            <a:endParaRPr lang="hr-HR" sz="2000" b="1" dirty="0"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POTPORA IZ EAFRD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916832"/>
            <a:ext cx="8229600" cy="3960440"/>
          </a:xfrm>
        </p:spPr>
        <p:txBody>
          <a:bodyPr/>
          <a:lstStyle/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endParaRPr lang="hr-HR" sz="2000" b="1" dirty="0" smtClean="0">
              <a:latin typeface="Cambria" panose="02040503050406030204" pitchFamily="18" charset="0"/>
              <a:cs typeface="Arial" pitchFamily="34" charset="0"/>
            </a:endParaRP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1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. </a:t>
            </a:r>
            <a:r>
              <a:rPr lang="sv-SE" sz="2000" b="1" dirty="0">
                <a:latin typeface="Cambria" panose="02040503050406030204" pitchFamily="18" charset="0"/>
                <a:cs typeface="Arial" pitchFamily="34" charset="0"/>
              </a:rPr>
              <a:t>godina </a:t>
            </a:r>
            <a:r>
              <a:rPr lang="sv-SE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10 %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VUP</a:t>
            </a:r>
            <a:endParaRPr lang="sv-SE" sz="2000" b="1" dirty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2. </a:t>
            </a:r>
            <a:r>
              <a:rPr lang="sv-SE" sz="2000" b="1" dirty="0">
                <a:latin typeface="Cambria" panose="02040503050406030204" pitchFamily="18" charset="0"/>
                <a:cs typeface="Arial" pitchFamily="34" charset="0"/>
              </a:rPr>
              <a:t>godina </a:t>
            </a:r>
            <a:r>
              <a:rPr lang="sv-SE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9 %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VUP</a:t>
            </a:r>
            <a:endParaRPr lang="sv-SE" sz="2000" b="1" dirty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3. </a:t>
            </a:r>
            <a:r>
              <a:rPr lang="sv-SE" sz="2000" b="1" dirty="0">
                <a:latin typeface="Cambria" panose="02040503050406030204" pitchFamily="18" charset="0"/>
                <a:cs typeface="Arial" pitchFamily="34" charset="0"/>
              </a:rPr>
              <a:t>godina </a:t>
            </a:r>
            <a:r>
              <a:rPr lang="sv-SE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8 %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VUP</a:t>
            </a:r>
            <a:endParaRPr lang="sv-SE" sz="2000" b="1" dirty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4. </a:t>
            </a:r>
            <a:r>
              <a:rPr lang="sv-SE" sz="2000" b="1" dirty="0">
                <a:latin typeface="Cambria" panose="02040503050406030204" pitchFamily="18" charset="0"/>
                <a:cs typeface="Arial" pitchFamily="34" charset="0"/>
              </a:rPr>
              <a:t>godina </a:t>
            </a:r>
            <a:r>
              <a:rPr lang="sv-SE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7 %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VUP</a:t>
            </a:r>
            <a:endParaRPr lang="sv-SE" sz="2000" b="1" dirty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5. </a:t>
            </a:r>
            <a:r>
              <a:rPr lang="sv-SE" sz="2000" b="1" dirty="0">
                <a:latin typeface="Cambria" panose="02040503050406030204" pitchFamily="18" charset="0"/>
                <a:cs typeface="Arial" pitchFamily="34" charset="0"/>
              </a:rPr>
              <a:t>godina </a:t>
            </a:r>
            <a:r>
              <a:rPr lang="sv-SE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6 %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VUP</a:t>
            </a:r>
            <a:endParaRPr lang="sv-SE" sz="2000" b="1" dirty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365760" lvl="1" indent="0" latinLnBrk="0">
              <a:lnSpc>
                <a:spcPct val="115000"/>
              </a:lnSpc>
              <a:buClr>
                <a:srgbClr val="92D050"/>
              </a:buClr>
              <a:buSzPct val="50000"/>
              <a:buNone/>
              <a:tabLst>
                <a:tab pos="177165" algn="l"/>
              </a:tabLst>
            </a:pPr>
            <a:endParaRPr lang="hr-HR" sz="2000" b="1" dirty="0">
              <a:latin typeface="Cambria" panose="02040503050406030204" pitchFamily="18" charset="0"/>
              <a:cs typeface="Arial" pitchFamily="34" charset="0"/>
            </a:endParaRPr>
          </a:p>
          <a:p>
            <a:pPr marL="365760" lvl="1" indent="0" latinLnBrk="0">
              <a:lnSpc>
                <a:spcPct val="115000"/>
              </a:lnSpc>
              <a:buClr>
                <a:srgbClr val="92D050"/>
              </a:buClr>
              <a:buSzPct val="50000"/>
              <a:buNone/>
              <a:tabLst>
                <a:tab pos="177165" algn="l"/>
              </a:tabLst>
            </a:pPr>
            <a:endParaRPr lang="hr-HR" sz="20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65760" lvl="1" indent="0" latinLnBrk="0">
              <a:lnSpc>
                <a:spcPct val="115000"/>
              </a:lnSpc>
              <a:buClr>
                <a:srgbClr val="92D050"/>
              </a:buClr>
              <a:buSzPct val="50000"/>
              <a:buNone/>
              <a:tabLst>
                <a:tab pos="177165" algn="l"/>
              </a:tabLst>
            </a:pP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do 100.000 EUR/godišnje</a:t>
            </a:r>
            <a:endParaRPr lang="hr-HR" sz="20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48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POTPORA IZ </a:t>
            </a:r>
            <a:r>
              <a:rPr lang="pl-PL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EAFRD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SzPct val="50000"/>
            </a:pP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UVJETI ZA DODJELJIVANJE POTPORE</a:t>
            </a:r>
          </a:p>
          <a:p>
            <a:pPr lvl="1" algn="just">
              <a:buClr>
                <a:srgbClr val="92D050"/>
              </a:buClr>
              <a:buSzPct val="50000"/>
              <a:buFont typeface="Wingdings"/>
              <a:buChar char="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službeno priznata proizvođačka organizacija </a:t>
            </a:r>
          </a:p>
          <a:p>
            <a:pPr lvl="1" algn="just">
              <a:buClr>
                <a:srgbClr val="92D050"/>
              </a:buClr>
              <a:buSzPct val="50000"/>
              <a:buFont typeface="Wingdings"/>
              <a:buChar char="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odobreni poslovni </a:t>
            </a: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plan</a:t>
            </a:r>
          </a:p>
          <a:p>
            <a:pPr lvl="1" algn="just">
              <a:buClr>
                <a:srgbClr val="92D050"/>
              </a:buClr>
              <a:buSzPct val="50000"/>
              <a:buFont typeface="Wingdings"/>
              <a:buChar char="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v</a:t>
            </a: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rijednost utržene proizvodnje</a:t>
            </a:r>
            <a:endParaRPr lang="hr-HR" sz="20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53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r-HR" sz="2400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hr-HR" sz="2400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</a:br>
            <a:r>
              <a:rPr lang="hr-HR" sz="24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POTPORA ZA AKTIVNOSTI PROIZVOĐAČKIH </a:t>
            </a:r>
            <a:br>
              <a:rPr lang="hr-HR" sz="24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</a:br>
            <a:r>
              <a:rPr lang="hr-HR" sz="24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ORGANIZACIJA U SEKTORU VOĆA I POVRĆA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0648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hr-HR" b="1" dirty="0" smtClean="0">
              <a:solidFill>
                <a:srgbClr val="92D050"/>
              </a:solidFill>
              <a:latin typeface="Cambria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hr-HR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ZAJEDNIČKA ORGANIZACIJA TRŽIŠTA (EAGF) od 2017. godine 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2060848"/>
            <a:ext cx="8229600" cy="3816424"/>
          </a:xfrm>
        </p:spPr>
        <p:txBody>
          <a:bodyPr/>
          <a:lstStyle/>
          <a:p>
            <a:pPr lvl="1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planiranja </a:t>
            </a: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proizvodnje -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Mjera 1</a:t>
            </a:r>
            <a:r>
              <a:rPr lang="hr-HR" sz="2000" b="1" dirty="0">
                <a:solidFill>
                  <a:srgbClr val="92D050"/>
                </a:solidFill>
                <a:latin typeface="Cambria"/>
                <a:ea typeface="Times New Roman"/>
                <a:cs typeface="Times New Roman"/>
              </a:rPr>
              <a:t> </a:t>
            </a:r>
          </a:p>
          <a:p>
            <a:pPr lvl="1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unaprjeđenja ili održavanja kvalitete proizvoda -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Mjera 2</a:t>
            </a:r>
            <a:r>
              <a:rPr lang="hr-HR" sz="2000" b="1" dirty="0">
                <a:solidFill>
                  <a:srgbClr val="92D050"/>
                </a:solidFill>
                <a:latin typeface="Cambria"/>
                <a:ea typeface="Times New Roman"/>
                <a:cs typeface="Times New Roman"/>
              </a:rPr>
              <a:t> </a:t>
            </a:r>
          </a:p>
          <a:p>
            <a:pPr lvl="1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povezane s unaprjeđenjem prodaje -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Mjera 3</a:t>
            </a:r>
          </a:p>
          <a:p>
            <a:pPr lvl="1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povezane s istraživanjem i eksperimentalnom proizvodnjom -</a:t>
            </a:r>
            <a:r>
              <a:rPr lang="hr-HR" dirty="0">
                <a:latin typeface="Trebuchet MS"/>
                <a:ea typeface="Calibri"/>
                <a:cs typeface="Times New Roman"/>
              </a:rPr>
              <a:t>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Mjera 4</a:t>
            </a:r>
            <a:r>
              <a:rPr lang="hr-HR" sz="2000" b="1" dirty="0">
                <a:solidFill>
                  <a:srgbClr val="92D050"/>
                </a:solidFill>
                <a:latin typeface="Cambria"/>
                <a:ea typeface="Times New Roman"/>
                <a:cs typeface="Times New Roman"/>
              </a:rPr>
              <a:t>  </a:t>
            </a:r>
          </a:p>
          <a:p>
            <a:pPr lvl="1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sprečavanja i upravljanja krizama -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Mjera 5</a:t>
            </a:r>
            <a:r>
              <a:rPr lang="hr-HR" sz="2000" dirty="0">
                <a:latin typeface="Trebuchet MS"/>
                <a:ea typeface="Calibri"/>
                <a:cs typeface="Times New Roman"/>
              </a:rPr>
              <a:t> </a:t>
            </a:r>
            <a:endParaRPr lang="hr-HR" sz="2000" dirty="0"/>
          </a:p>
          <a:p>
            <a:pPr lvl="1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zaštite okoliša -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Mjera 6</a:t>
            </a:r>
            <a:r>
              <a:rPr lang="hr-HR" sz="2000" b="1" dirty="0">
                <a:solidFill>
                  <a:srgbClr val="92D050"/>
                </a:solidFill>
                <a:latin typeface="Cambria"/>
                <a:ea typeface="Times New Roman"/>
                <a:cs typeface="Times New Roman"/>
              </a:rPr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815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POTPORA ZA AKTIVNOSTI PROIZVOĐAČKIH </a:t>
            </a:r>
            <a:br>
              <a:rPr lang="hr-HR" sz="24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</a:br>
            <a:r>
              <a:rPr lang="hr-HR" sz="24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ORGANIZACIJA U SEKTORU VOĆA I POVRĆA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SzPct val="50000"/>
            </a:pP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UVJETI ZA DODJELJIVANJE POTPORE</a:t>
            </a:r>
          </a:p>
          <a:p>
            <a:pPr lvl="1" algn="just">
              <a:buClr>
                <a:srgbClr val="92D050"/>
              </a:buClr>
              <a:buSzPct val="50000"/>
              <a:buFont typeface="Wingdings"/>
              <a:buChar char="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službeno priznata proizvođačka organizacija </a:t>
            </a:r>
          </a:p>
          <a:p>
            <a:pPr lvl="1" algn="just">
              <a:buClr>
                <a:srgbClr val="92D050"/>
              </a:buClr>
              <a:buSzPct val="50000"/>
              <a:buFont typeface="Wingdings"/>
              <a:buChar char=""/>
            </a:pP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odobreni </a:t>
            </a: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operativni program</a:t>
            </a:r>
            <a:endParaRPr lang="hr-HR" sz="20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Clr>
                <a:srgbClr val="92D050"/>
              </a:buClr>
              <a:buSzPct val="50000"/>
              <a:buFont typeface="Wingdings"/>
              <a:buChar char=""/>
            </a:pP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vrijednost </a:t>
            </a:r>
            <a:r>
              <a:rPr lang="hr-H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utržene proizvodnje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60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hr-HR" sz="3600" dirty="0">
                <a:solidFill>
                  <a:srgbClr val="0070C0"/>
                </a:solidFill>
                <a:latin typeface="Cambria" panose="02040503050406030204" pitchFamily="18" charset="0"/>
                <a:ea typeface="맑은 고딕" pitchFamily="50" charset="-127"/>
              </a:rPr>
              <a:t>SADRŽAJ</a:t>
            </a:r>
            <a:endParaRPr lang="ko-KR" altLang="en-US" sz="3600" dirty="0">
              <a:solidFill>
                <a:srgbClr val="0070C0"/>
              </a:solidFill>
              <a:latin typeface="Cambria" panose="02040503050406030204" pitchFamily="18" charset="0"/>
              <a:ea typeface="맑은 고딕" pitchFamily="50" charset="-12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68580" lvl="0" indent="-342900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2400" b="1" dirty="0">
                <a:latin typeface="Cambria" panose="02040503050406030204" pitchFamily="18" charset="0"/>
                <a:cs typeface="Arial" pitchFamily="34" charset="0"/>
              </a:rPr>
              <a:t>PRAVNI OKVIR</a:t>
            </a:r>
          </a:p>
          <a:p>
            <a:pPr marL="68580" lvl="0" indent="-342900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2400" b="1" dirty="0">
                <a:latin typeface="Cambria" panose="02040503050406030204" pitchFamily="18" charset="0"/>
                <a:cs typeface="Arial" pitchFamily="34" charset="0"/>
              </a:rPr>
              <a:t>MINIMALNI </a:t>
            </a:r>
            <a:r>
              <a:rPr lang="hr-HR" sz="2400" b="1" dirty="0" smtClean="0">
                <a:latin typeface="Cambria" panose="02040503050406030204" pitchFamily="18" charset="0"/>
                <a:cs typeface="Arial" pitchFamily="34" charset="0"/>
              </a:rPr>
              <a:t>KRITERIJI ZA PRIZNAVANJE </a:t>
            </a:r>
            <a:endParaRPr lang="hr-HR" sz="2400" b="1" dirty="0">
              <a:latin typeface="Cambria" panose="02040503050406030204" pitchFamily="18" charset="0"/>
              <a:cs typeface="Arial" pitchFamily="34" charset="0"/>
            </a:endParaRPr>
          </a:p>
          <a:p>
            <a:pPr marL="68580" lvl="0" indent="-342900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2400" b="1" dirty="0">
                <a:latin typeface="Cambria" panose="02040503050406030204" pitchFamily="18" charset="0"/>
                <a:cs typeface="Arial" pitchFamily="34" charset="0"/>
              </a:rPr>
              <a:t>NADLEŽNA TIJELA</a:t>
            </a:r>
          </a:p>
          <a:p>
            <a:pPr marL="68580" lvl="0" indent="-342900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2400" b="1" dirty="0" smtClean="0">
                <a:latin typeface="Cambria" panose="02040503050406030204" pitchFamily="18" charset="0"/>
                <a:cs typeface="Arial" pitchFamily="34" charset="0"/>
              </a:rPr>
              <a:t>POTPORE</a:t>
            </a:r>
          </a:p>
          <a:p>
            <a:pPr marL="68580" lvl="0" indent="-342900" algn="just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altLang="ko-KR" sz="2400" b="1" dirty="0" smtClean="0">
                <a:latin typeface="Cambria" panose="02040503050406030204" pitchFamily="18" charset="0"/>
                <a:cs typeface="Arial" pitchFamily="34" charset="0"/>
              </a:rPr>
              <a:t>POSLOVNI PLAN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hr-HR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/>
            </a:r>
            <a:br>
              <a:rPr lang="hr-HR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</a:br>
            <a:r>
              <a:rPr lang="vi-VN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SADRŽAJ </a:t>
            </a:r>
            <a:r>
              <a:rPr lang="vi-VN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POSLOVNOG PLANA</a:t>
            </a:r>
            <a:r>
              <a:rPr lang="vi-V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+mn-ea"/>
              </a:rPr>
              <a:t/>
            </a:r>
            <a:br>
              <a:rPr lang="vi-V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+mn-ea"/>
              </a:rPr>
            </a:b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628800"/>
            <a:ext cx="8229600" cy="4608512"/>
          </a:xfrm>
        </p:spPr>
        <p:txBody>
          <a:bodyPr/>
          <a:lstStyle/>
          <a:p>
            <a:endParaRPr lang="hr-HR" sz="2000" b="1" dirty="0" smtClean="0">
              <a:latin typeface="Cambria" panose="02040503050406030204" pitchFamily="18" charset="0"/>
              <a:cs typeface="Arial" pitchFamily="34" charset="0"/>
            </a:endParaRPr>
          </a:p>
          <a:p>
            <a:r>
              <a:rPr lang="vi-VN" sz="2000" b="1" dirty="0" smtClean="0">
                <a:latin typeface="Cambria" panose="02040503050406030204" pitchFamily="18" charset="0"/>
                <a:cs typeface="Arial" pitchFamily="34" charset="0"/>
              </a:rPr>
              <a:t>1.</a:t>
            </a:r>
            <a:r>
              <a:rPr lang="hr-HR" sz="2000" dirty="0" smtClean="0"/>
              <a:t> </a:t>
            </a:r>
            <a:r>
              <a:rPr lang="vi-VN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PODACI </a:t>
            </a:r>
            <a:r>
              <a:rPr lang="vi-VN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O </a:t>
            </a:r>
            <a:r>
              <a:rPr lang="hr-HR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PROIZVOĐAČKOJ ORGANIZACIJI</a:t>
            </a:r>
            <a:endParaRPr lang="vi-VN" sz="2000" b="1" dirty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vi-V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1.1.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	Nastanak ideje o osnivanju proizvođačke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organizacije</a:t>
            </a:r>
            <a:endParaRPr lang="hr-HR" sz="18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 opis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poslovn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e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idej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e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interes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proizvođačke organizacije, 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plan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proizvod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nje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endParaRPr lang="hr-H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planirana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ulaganja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planirani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troškovi,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ciljano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tržište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,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plan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zapošljavanj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a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 </a:t>
            </a:r>
            <a:endParaRPr lang="hr-H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godin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ama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poslovanja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plan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proizvodnje u odnosu na potrebe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potražnj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e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endParaRPr lang="hr-H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definira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nje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konkurentsk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e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prednost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i)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endParaRPr lang="hr-H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endParaRPr lang="hr-HR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endParaRPr lang="vi-VN" sz="18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SADRŽAJ POSLOVNOG PLANA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539552" y="1700808"/>
            <a:ext cx="8229600" cy="4320480"/>
          </a:xfrm>
        </p:spPr>
        <p:txBody>
          <a:bodyPr/>
          <a:lstStyle/>
          <a:p>
            <a:pPr marL="457200" lvl="1" indent="0">
              <a:buNone/>
            </a:pPr>
            <a:r>
              <a:rPr lang="vi-V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1.2.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	Kronološki opis dosadašnjih aktivnosti od osnivanja do </a:t>
            </a:r>
            <a:endParaRPr lang="hr-HR" sz="18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podnošenja zahtjeva za priznavanje proizvođačke organizacije </a:t>
            </a:r>
            <a:r>
              <a:rPr lang="hr-HR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o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snivanj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 i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registracij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i pravne osobe i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donošenj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statuta </a:t>
            </a:r>
          </a:p>
          <a:p>
            <a:pPr marL="457200" lvl="1" indent="0">
              <a:buNone/>
            </a:pP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struktur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i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i broj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zaposlenika</a:t>
            </a:r>
          </a:p>
          <a:p>
            <a:pPr marL="457200" lvl="1" indent="0">
              <a:buNone/>
            </a:pP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postojeć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oj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administrativn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oj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opremljenosti i stanj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raspoloživog </a:t>
            </a:r>
            <a:endParaRPr lang="hr-HR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radnog prostora proizvođačk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e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organizacij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e</a:t>
            </a:r>
            <a:endParaRPr lang="vi-VN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postojeć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oj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tehnološk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oj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i infrastruktur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noj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opremljenosti proizvođačke </a:t>
            </a:r>
            <a:endParaRPr lang="hr-HR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organizacije (oprema za proizvodnju, pripremu proizvoda za tržište i preradu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te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skladištenjenje i prodaju)</a:t>
            </a:r>
          </a:p>
          <a:p>
            <a:pPr marL="457200" lvl="1" indent="0">
              <a:buNone/>
            </a:pP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broj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članova proizvođačke organizacije i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vrijednost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i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utržive proizvodnje ili </a:t>
            </a:r>
            <a:endParaRPr lang="hr-HR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obuj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mu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proizvodnje</a:t>
            </a:r>
          </a:p>
          <a:p>
            <a:pPr marL="457200" lvl="1" indent="0">
              <a:buNone/>
            </a:pP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postojeće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m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stanj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u pogledu trženja proizvoda članova proizvođačke </a:t>
            </a:r>
            <a:endParaRPr lang="hr-HR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organizacije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99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SADRŽAJ POSLOVNOG PLANA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endParaRPr lang="hr-HR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hr-HR" sz="18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vi-VN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1.3.</a:t>
            </a:r>
            <a:r>
              <a:rPr lang="hr-HR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Sažeti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opis dosadašnjeg poslovanja proizvođačke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organizacije</a:t>
            </a:r>
            <a:endParaRPr lang="hr-HR" sz="1800" b="1" dirty="0" smtClean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vi-VN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1.4.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Sažeti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opis dosadašnjeg poslovanja članova proizvođačke organizacije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(uključujući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vrijednost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utržene proizvodnje članova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proizvođačke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organizacije </a:t>
            </a:r>
            <a:endParaRPr lang="hr-H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3 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godine prije ulaska u proizvođačku 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organizaciju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3240360" cy="216024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SADRŽAJ POSLOVNOG PLANA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4680520"/>
          </a:xfrm>
        </p:spPr>
        <p:txBody>
          <a:bodyPr/>
          <a:lstStyle/>
          <a:p>
            <a:pPr marL="457200" lvl="1" indent="0">
              <a:buNone/>
            </a:pPr>
            <a:r>
              <a:rPr lang="vi-V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2.</a:t>
            </a:r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	</a:t>
            </a:r>
            <a:r>
              <a:rPr lang="vi-VN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CILJEVI </a:t>
            </a:r>
            <a:r>
              <a:rPr lang="vi-VN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I PLANIRANE </a:t>
            </a:r>
            <a:r>
              <a:rPr lang="vi-VN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AKTIVNOSTI</a:t>
            </a:r>
            <a:endParaRPr lang="hr-HR" sz="2000" b="1" dirty="0" smtClean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vi-VN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2.1</a:t>
            </a:r>
            <a:r>
              <a:rPr lang="vi-V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.	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Ciljevi proizvođačke organizacije:  </a:t>
            </a:r>
          </a:p>
          <a:p>
            <a:pPr marL="857250" lvl="2" indent="0">
              <a:buNone/>
            </a:pPr>
            <a:r>
              <a:rPr lang="hr-H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prilagodba </a:t>
            </a:r>
            <a:r>
              <a:rPr lang="vi-V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proizvodnje 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zahtjevima tržišta</a:t>
            </a:r>
            <a:endParaRPr lang="vi-VN" sz="14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857250" lvl="2" indent="0">
              <a:buNone/>
            </a:pPr>
            <a:r>
              <a:rPr lang="hr-H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plasiranje </a:t>
            </a:r>
            <a:r>
              <a:rPr lang="vi-V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na tržište 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proizvoda </a:t>
            </a:r>
            <a:r>
              <a:rPr lang="hr-H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članova proizvođačke organizacije 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uključujući </a:t>
            </a:r>
            <a:endParaRPr lang="hr-HR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857250" lvl="2" indent="0">
              <a:buNone/>
            </a:pP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pripremu </a:t>
            </a:r>
            <a:r>
              <a:rPr lang="vi-V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za 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prodaju</a:t>
            </a:r>
            <a:r>
              <a:rPr lang="hr-H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,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centralizaciju </a:t>
            </a:r>
            <a:r>
              <a:rPr lang="vi-V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prodaje i 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ponud</a:t>
            </a:r>
            <a:r>
              <a:rPr lang="hr-H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kupcima na veliko</a:t>
            </a:r>
          </a:p>
          <a:p>
            <a:pPr marL="857250" lvl="2" indent="0">
              <a:buNone/>
            </a:pPr>
            <a:r>
              <a:rPr lang="hr-H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uspostavljanje </a:t>
            </a:r>
            <a:r>
              <a:rPr lang="vi-V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zajedničkih pravila o proizvodnji, posebno u pogledu količine, </a:t>
            </a:r>
            <a:endParaRPr lang="hr-HR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857250" lvl="2" indent="0">
              <a:buNone/>
            </a:pP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kvalitete </a:t>
            </a:r>
            <a:r>
              <a:rPr lang="vi-V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i dostupnosti plodova</a:t>
            </a:r>
          </a:p>
          <a:p>
            <a:pPr marL="857250" lvl="2" indent="0">
              <a:buNone/>
            </a:pPr>
            <a:r>
              <a:rPr lang="hr-H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razvoj </a:t>
            </a:r>
            <a:r>
              <a:rPr lang="vi-V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poslovnih i marketinških vještina te olakšavanje inovativnih procesa</a:t>
            </a:r>
          </a:p>
          <a:p>
            <a:pPr marL="457200" lvl="1" indent="0">
              <a:buNone/>
            </a:pPr>
            <a:r>
              <a:rPr lang="vi-V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2.2.</a:t>
            </a:r>
            <a:r>
              <a:rPr lang="vi-V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	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Aktivnosti koje proizvođačka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organizacija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mora provesti  </a:t>
            </a:r>
          </a:p>
          <a:p>
            <a:pPr marL="857250" lvl="2" indent="0">
              <a:buNone/>
            </a:pP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2.2.1.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poznavanje i prikupljanje podataka o proizvodnji svojih 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857250" lvl="2" indent="0">
              <a:buNone/>
            </a:pP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članova</a:t>
            </a:r>
          </a:p>
          <a:p>
            <a:pPr marL="857250" lvl="2" indent="0">
              <a:buNone/>
            </a:pP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2.2.2.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sakupljanje, 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skladištenje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,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sortiranje i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pakiranje proizvodnje svojih </a:t>
            </a:r>
            <a:endParaRPr lang="hr-H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857250" lvl="2" indent="0">
              <a:buNone/>
            </a:pP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članova</a:t>
            </a:r>
            <a:endParaRPr lang="vi-VN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857250" lvl="2" indent="0">
              <a:buNone/>
            </a:pP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2.2.3.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komercijalno i računovodstveno upravljanje</a:t>
            </a:r>
          </a:p>
          <a:p>
            <a:pPr marL="857250" lvl="2" indent="0">
              <a:buNone/>
            </a:pP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2.2.4.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centralizirano knjigovodstvo i sustav fakturiranja</a:t>
            </a:r>
          </a:p>
          <a:p>
            <a:pPr lvl="0"/>
            <a:endParaRPr lang="vi-VN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SADRŽAJ POSLOVNOG PLANA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484784"/>
            <a:ext cx="8229600" cy="5112568"/>
          </a:xfrm>
        </p:spPr>
        <p:txBody>
          <a:bodyPr/>
          <a:lstStyle/>
          <a:p>
            <a:pPr lvl="0"/>
            <a:r>
              <a:rPr lang="vi-VN" sz="2000" b="1" dirty="0" smtClean="0">
                <a:latin typeface="Cambria" panose="02040503050406030204" pitchFamily="18" charset="0"/>
                <a:cs typeface="Arial" pitchFamily="34" charset="0"/>
              </a:rPr>
              <a:t>3.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POSLOVANJE </a:t>
            </a:r>
            <a:endParaRPr lang="vi-VN" sz="2000" b="1" dirty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lvl="0"/>
            <a:r>
              <a:rPr lang="vi-VN" sz="1800" b="1" dirty="0" smtClean="0">
                <a:latin typeface="Cambria" panose="02040503050406030204" pitchFamily="18" charset="0"/>
                <a:cs typeface="Arial" pitchFamily="34" charset="0"/>
              </a:rPr>
              <a:t>3.1.</a:t>
            </a:r>
            <a:r>
              <a:rPr lang="hr-HR" sz="18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Opis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planiranog poslovanja i aktivnosti proizvođačke organizacije </a:t>
            </a:r>
            <a:endParaRPr lang="hr-HR" sz="1800" b="1" dirty="0" smtClean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/>
            <a:r>
              <a:rPr lang="hr-HR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prvih pet godina</a:t>
            </a:r>
            <a:endParaRPr lang="vi-VN" sz="18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planiran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administrativn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kapaciteti 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 planiran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radn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 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prostor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proizvođačke </a:t>
            </a:r>
            <a:endParaRPr lang="hr-H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organizacije</a:t>
            </a:r>
            <a:endParaRPr lang="vi-VN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opis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planirane tehnološke i 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infrastruktur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n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e opremljenosti proizvođačke </a:t>
            </a:r>
            <a:endParaRPr lang="hr-H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organizacije (oprema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za proizvodnju, pripremu i preradu proizvoda te </a:t>
            </a:r>
            <a:endParaRPr lang="hr-H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skladištenje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 prodaju)</a:t>
            </a:r>
          </a:p>
          <a:p>
            <a:pPr marL="457200" lvl="1" indent="0">
              <a:buNone/>
            </a:pP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-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planirani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broj članova proizvođačke organizacije</a:t>
            </a:r>
          </a:p>
          <a:p>
            <a:pPr marL="457200" lvl="1" indent="0">
              <a:buNone/>
            </a:pP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- 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opis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planiranog  stanja u pogledu trženja proizvoda članova proizvođačke </a:t>
            </a:r>
            <a:endParaRPr lang="hr-H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organizacije</a:t>
            </a:r>
            <a:endParaRPr lang="vi-VN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vi-VN" sz="1800" b="1" dirty="0" smtClean="0">
                <a:latin typeface="Cambria" panose="02040503050406030204" pitchFamily="18" charset="0"/>
                <a:cs typeface="Arial" pitchFamily="34" charset="0"/>
              </a:rPr>
              <a:t>3.2.</a:t>
            </a:r>
            <a:r>
              <a:rPr lang="hr-HR" sz="18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Opis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planiranog poslovanja i aktivnosti proizvođačke organizacije nakon proteka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pet</a:t>
            </a:r>
            <a:r>
              <a:rPr lang="hr-HR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godi</a:t>
            </a:r>
            <a:r>
              <a:rPr lang="hr-HR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na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provedbe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poslovnog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plana (pet godina nakon </a:t>
            </a:r>
            <a:endParaRPr lang="hr-HR" sz="1800" b="1" dirty="0" smtClean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zadnjeg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zahtjeva za isplatu) </a:t>
            </a:r>
          </a:p>
          <a:p>
            <a:pPr lvl="0"/>
            <a:endParaRPr lang="vi-VN" sz="18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/>
            <a:endParaRPr lang="vi-VN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SADRŽAJ POSLOVNOG PLANA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4320480"/>
          </a:xfrm>
        </p:spPr>
        <p:txBody>
          <a:bodyPr/>
          <a:lstStyle/>
          <a:p>
            <a:pPr lvl="0"/>
            <a:endParaRPr lang="hr-HR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/>
            <a:r>
              <a:rPr lang="vi-V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4.</a:t>
            </a: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LOKACIJA</a:t>
            </a:r>
            <a:endParaRPr lang="vi-VN" sz="2000" b="1" dirty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lvl="0"/>
            <a:r>
              <a:rPr lang="vi-VN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4.1.</a:t>
            </a: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Opis zemljopisnog područja djelovanja proizvođačke organizacije </a:t>
            </a:r>
          </a:p>
          <a:p>
            <a:pPr lvl="0"/>
            <a:endParaRPr lang="vi-VN" sz="20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/>
            <a:r>
              <a:rPr lang="vi-V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5.</a:t>
            </a: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ANALIZA </a:t>
            </a:r>
            <a:r>
              <a:rPr lang="vi-VN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TRŽIŠTA</a:t>
            </a:r>
          </a:p>
          <a:p>
            <a:pPr lvl="0"/>
            <a:r>
              <a:rPr lang="vi-VN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5.1.</a:t>
            </a: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Tržište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nabave</a:t>
            </a:r>
          </a:p>
          <a:p>
            <a:pPr lvl="0"/>
            <a:r>
              <a:rPr lang="vi-VN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5.2.</a:t>
            </a:r>
            <a:r>
              <a:rPr lang="hr-H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Tržište </a:t>
            </a:r>
            <a:r>
              <a:rPr lang="vi-VN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prodaje</a:t>
            </a:r>
          </a:p>
          <a:p>
            <a:pPr lvl="0"/>
            <a:r>
              <a:rPr lang="vi-V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                </a:t>
            </a:r>
            <a:endParaRPr lang="vi-VN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/>
            <a:endParaRPr lang="vi-VN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hr-H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hr-H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059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SADRŽAJ POSLOVNOG PLANA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4320480"/>
          </a:xfrm>
        </p:spPr>
        <p:txBody>
          <a:bodyPr/>
          <a:lstStyle/>
          <a:p>
            <a:r>
              <a:rPr lang="hr-HR" sz="2000" b="1" dirty="0" smtClean="0">
                <a:latin typeface="Cambria" panose="02040503050406030204" pitchFamily="18" charset="0"/>
              </a:rPr>
              <a:t>6. </a:t>
            </a:r>
            <a:r>
              <a:rPr lang="hr-HR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EKONOMSKO 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- FINANCIJSKI ELEMENTI POSLOVANJA </a:t>
            </a:r>
            <a:endParaRPr lang="hr-HR" sz="2000" b="1" dirty="0" smtClean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r>
              <a:rPr lang="hr-HR" sz="1600" b="1" dirty="0" smtClean="0"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hr-HR" sz="1600" b="1" dirty="0">
                <a:latin typeface="Cambria" panose="02040503050406030204" pitchFamily="18" charset="0"/>
                <a:cs typeface="Arial" pitchFamily="34" charset="0"/>
              </a:rPr>
              <a:t>u tabličnom obliku po godinama  )</a:t>
            </a:r>
          </a:p>
          <a:p>
            <a:r>
              <a:rPr lang="hr-HR" sz="1800" b="1" dirty="0" smtClean="0">
                <a:latin typeface="Cambria" panose="02040503050406030204" pitchFamily="18" charset="0"/>
                <a:cs typeface="Arial" pitchFamily="34" charset="0"/>
              </a:rPr>
              <a:t>6.1. </a:t>
            </a:r>
            <a:r>
              <a:rPr lang="hr-HR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Formiranje ukupnog prihoda (asortiman proizvoda, prodajne cijene i količine)</a:t>
            </a:r>
          </a:p>
          <a:p>
            <a:r>
              <a:rPr lang="hr-HR" sz="1800" b="1" dirty="0">
                <a:latin typeface="Cambria" panose="02040503050406030204" pitchFamily="18" charset="0"/>
                <a:cs typeface="Arial" pitchFamily="34" charset="0"/>
              </a:rPr>
              <a:t>6.2. </a:t>
            </a:r>
            <a:r>
              <a:rPr lang="hr-HR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Ulaganja u osnovna sredstva</a:t>
            </a:r>
          </a:p>
          <a:p>
            <a:r>
              <a:rPr lang="hr-HR" sz="1800" b="1" dirty="0">
                <a:latin typeface="Cambria" panose="02040503050406030204" pitchFamily="18" charset="0"/>
                <a:cs typeface="Arial" pitchFamily="34" charset="0"/>
              </a:rPr>
              <a:t>6.3. </a:t>
            </a:r>
            <a:r>
              <a:rPr lang="hr-HR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Ulaganja u obrtna sredstva</a:t>
            </a:r>
          </a:p>
          <a:p>
            <a:r>
              <a:rPr lang="hr-HR" sz="1800" b="1" dirty="0">
                <a:latin typeface="Cambria" panose="02040503050406030204" pitchFamily="18" charset="0"/>
                <a:cs typeface="Arial" pitchFamily="34" charset="0"/>
              </a:rPr>
              <a:t>6.4.</a:t>
            </a:r>
            <a:r>
              <a:rPr lang="hr-HR" sz="16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Izvori financiranja</a:t>
            </a:r>
          </a:p>
          <a:p>
            <a:r>
              <a:rPr lang="hr-HR" sz="1800" b="1" dirty="0">
                <a:latin typeface="Cambria" panose="02040503050406030204" pitchFamily="18" charset="0"/>
                <a:cs typeface="Arial" pitchFamily="34" charset="0"/>
              </a:rPr>
              <a:t>6.5.</a:t>
            </a:r>
            <a:r>
              <a:rPr lang="hr-HR" sz="16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Poslovni rashodi</a:t>
            </a:r>
          </a:p>
          <a:p>
            <a:pPr marL="457200" lvl="1" indent="0">
              <a:buNone/>
            </a:pP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6.5.1. Materijalni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troškovi (energija, materijal,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usluge i dr.)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6.5.2. Procjena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broja i strukture zaposlenika i projekcija troškova bruto plaća</a:t>
            </a:r>
          </a:p>
          <a:p>
            <a:pPr marL="457200" lvl="1" indent="0">
              <a:buNone/>
            </a:pP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6.5.3.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Amortizacija</a:t>
            </a:r>
          </a:p>
          <a:p>
            <a:r>
              <a:rPr lang="hr-HR" sz="1800" b="1" dirty="0">
                <a:latin typeface="Cambria" panose="02040503050406030204" pitchFamily="18" charset="0"/>
                <a:cs typeface="Arial" pitchFamily="34" charset="0"/>
              </a:rPr>
              <a:t>6.6.</a:t>
            </a:r>
            <a:r>
              <a:rPr lang="hr-HR" sz="16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18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Projekcija računa dobiti i gubitka </a:t>
            </a:r>
          </a:p>
          <a:p>
            <a:r>
              <a:rPr lang="hr-HR" sz="1600" b="1" dirty="0">
                <a:latin typeface="Cambria" panose="02040503050406030204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614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62326" y="1772816"/>
            <a:ext cx="3458767" cy="228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  <a:buSzPct val="50000"/>
            </a:pPr>
            <a:r>
              <a:rPr lang="hr-HR" sz="3200" b="1" dirty="0" smtClean="0">
                <a:solidFill>
                  <a:srgbClr val="00FF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HVALA NA PAŽNJI</a:t>
            </a: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  <a:buSzPct val="50000"/>
            </a:pP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Andreja </a:t>
            </a:r>
            <a:r>
              <a:rPr lang="hr-HR" sz="2000" b="1" dirty="0" err="1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Martonja</a:t>
            </a: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Hitrec</a:t>
            </a:r>
          </a:p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  <a:buSzPct val="50000"/>
            </a:pPr>
            <a:r>
              <a:rPr lang="hr-HR" sz="2000" b="1" dirty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+385 1 6106 632</a:t>
            </a: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  <a:buSzPct val="50000"/>
            </a:pPr>
            <a:r>
              <a:rPr lang="hr-HR" sz="2000" b="1" dirty="0" err="1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  <a:hlinkClick r:id="rId2"/>
              </a:rPr>
              <a:t>andreja.martonja</a:t>
            </a:r>
            <a:r>
              <a:rPr lang="hr-HR" sz="2000" b="1" dirty="0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  <a:hlinkClick r:id="rId2"/>
              </a:rPr>
              <a:t>@</a:t>
            </a:r>
            <a:r>
              <a:rPr lang="hr-HR" sz="2000" b="1" dirty="0" err="1" smtClean="0">
                <a:solidFill>
                  <a:srgbClr val="FF3300"/>
                </a:solidFill>
                <a:latin typeface="Cambria" panose="02040503050406030204" pitchFamily="18" charset="0"/>
                <a:ea typeface="Times New Roman"/>
                <a:cs typeface="Times New Roman"/>
                <a:hlinkClick r:id="rId2"/>
              </a:rPr>
              <a:t>mps.hr</a:t>
            </a:r>
            <a:endParaRPr lang="hr-HR" sz="2000" b="1" dirty="0">
              <a:solidFill>
                <a:srgbClr val="FF33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106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hr-HR" sz="36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PRAVNI OKVIR</a:t>
            </a:r>
            <a:endParaRPr lang="ko-KR" altLang="en-US" sz="3600" dirty="0">
              <a:solidFill>
                <a:srgbClr val="FF6600"/>
              </a:solidFill>
              <a:latin typeface="Cambria" panose="02040503050406030204" pitchFamily="18" charset="0"/>
              <a:ea typeface="맑은 고딕" pitchFamily="50" charset="-127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3645024"/>
            <a:ext cx="8229600" cy="2232248"/>
          </a:xfrm>
        </p:spPr>
        <p:txBody>
          <a:bodyPr/>
          <a:lstStyle/>
          <a:p>
            <a:pPr lvl="0" algn="just">
              <a:spcBef>
                <a:spcPts val="0"/>
              </a:spcBef>
              <a:buClr>
                <a:srgbClr val="AA2B1E"/>
              </a:buClr>
              <a:buSzPct val="85000"/>
              <a:defRPr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Pravilnik o priznavanju i potporama za proizvođačke organizacije </a:t>
            </a:r>
            <a:r>
              <a:rPr lang="hr-HR" sz="1800" b="1" dirty="0">
                <a:latin typeface="Cambria" panose="02040503050406030204" pitchFamily="18" charset="0"/>
                <a:cs typeface="Arial" pitchFamily="34" charset="0"/>
              </a:rPr>
              <a:t>(Narodne novine br. 81/15, 97/15, 100/15, 101/15, 124/15, 88/16)</a:t>
            </a:r>
          </a:p>
          <a:p>
            <a:pPr lvl="0" algn="just">
              <a:spcBef>
                <a:spcPts val="0"/>
              </a:spcBef>
              <a:buClr>
                <a:srgbClr val="AA2B1E"/>
              </a:buClr>
              <a:buSzPct val="85000"/>
              <a:defRPr/>
            </a:pPr>
            <a:endParaRPr lang="hr-HR" sz="2000" b="1" dirty="0" smtClean="0">
              <a:latin typeface="Cambria" panose="02040503050406030204" pitchFamily="18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Clr>
                <a:srgbClr val="AA2B1E"/>
              </a:buClr>
              <a:buSzPct val="85000"/>
              <a:defRPr/>
            </a:pP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Pravilnik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o provedbi mjere M09 »Uspostava proizvođačkih grupa i organizacija« iz Programa ruralnog razvoja Republike Hrvatske </a:t>
            </a:r>
            <a:r>
              <a:rPr lang="hr-HR" sz="2000" b="1" dirty="0" err="1" smtClean="0">
                <a:latin typeface="Cambria" panose="02040503050406030204" pitchFamily="18" charset="0"/>
                <a:cs typeface="Arial" pitchFamily="34" charset="0"/>
              </a:rPr>
              <a:t>zarazdoblje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2014. – 2020. </a:t>
            </a:r>
            <a:r>
              <a:rPr lang="hr-HR" sz="1800" b="1" dirty="0">
                <a:latin typeface="Cambria" panose="02040503050406030204" pitchFamily="18" charset="0"/>
                <a:cs typeface="Arial" pitchFamily="34" charset="0"/>
              </a:rPr>
              <a:t>(Narodne novine br. 81/16)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4" r="32624"/>
          <a:stretch>
            <a:fillRect/>
          </a:stretch>
        </p:blipFill>
        <p:spPr bwMode="auto">
          <a:xfrm>
            <a:off x="3419872" y="1700808"/>
            <a:ext cx="2088232" cy="154146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cs typeface="+mj-cs"/>
              </a:rPr>
              <a:t/>
            </a:r>
            <a:br>
              <a:rPr lang="hr-HR" sz="3200" b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cs typeface="+mj-cs"/>
              </a:rPr>
            </a:br>
            <a:r>
              <a:rPr lang="hr-HR" sz="3200" b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cs typeface="+mj-cs"/>
              </a:rPr>
              <a:t> </a:t>
            </a:r>
            <a:r>
              <a:rPr lang="hr-HR" sz="36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KRITERIJI ZA PRIZNAVANJE</a:t>
            </a:r>
            <a:r>
              <a:rPr lang="hr-HR" sz="3200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cs typeface="+mj-cs"/>
              </a:rPr>
              <a:t/>
            </a:r>
            <a:br>
              <a:rPr lang="hr-HR" sz="3200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cs typeface="+mj-cs"/>
              </a:rPr>
            </a:b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3212976"/>
            <a:ext cx="8229600" cy="3024336"/>
          </a:xfrm>
        </p:spPr>
        <p:txBody>
          <a:bodyPr/>
          <a:lstStyle/>
          <a:p>
            <a:pPr lvl="0" latinLnBrk="0">
              <a:spcBef>
                <a:spcPts val="600"/>
              </a:spcBef>
              <a:buClr>
                <a:srgbClr val="94C600"/>
              </a:buClr>
              <a:buSzPct val="85000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pravna osoba </a:t>
            </a:r>
          </a:p>
          <a:p>
            <a:pPr lvl="0" latinLnBrk="0">
              <a:spcBef>
                <a:spcPts val="600"/>
              </a:spcBef>
              <a:buClr>
                <a:srgbClr val="94C600"/>
              </a:buClr>
              <a:buSzPct val="85000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(zadruga, udruga, d.o.o.)</a:t>
            </a:r>
          </a:p>
          <a:p>
            <a:pPr lvl="0" latinLnBrk="0">
              <a:spcBef>
                <a:spcPts val="600"/>
              </a:spcBef>
              <a:buClr>
                <a:srgbClr val="94C600"/>
              </a:buClr>
              <a:buSzPct val="85000"/>
            </a:pPr>
            <a:endParaRPr lang="hr-HR" sz="2000" b="1" dirty="0" smtClean="0">
              <a:solidFill>
                <a:srgbClr val="00B05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atinLnBrk="0">
              <a:spcBef>
                <a:spcPts val="600"/>
              </a:spcBef>
              <a:buClr>
                <a:srgbClr val="94C600"/>
              </a:buClr>
              <a:buSzPct val="85000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minimalni broj članova</a:t>
            </a:r>
          </a:p>
          <a:p>
            <a:pPr lvl="0" latinLnBrk="0">
              <a:spcBef>
                <a:spcPts val="600"/>
              </a:spcBef>
              <a:buClr>
                <a:srgbClr val="94C600"/>
              </a:buClr>
              <a:buSzPct val="85000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7 članova </a:t>
            </a:r>
          </a:p>
          <a:p>
            <a:pPr latinLnBrk="0">
              <a:spcBef>
                <a:spcPts val="600"/>
              </a:spcBef>
              <a:buClr>
                <a:srgbClr val="94C600"/>
              </a:buClr>
              <a:buSzPct val="85000"/>
            </a:pPr>
            <a:endParaRPr lang="hr-HR" sz="2000" b="1" dirty="0" smtClean="0">
              <a:solidFill>
                <a:srgbClr val="00B05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atinLnBrk="0">
              <a:spcBef>
                <a:spcPts val="600"/>
              </a:spcBef>
              <a:buClr>
                <a:srgbClr val="94C600"/>
              </a:buClr>
              <a:buSzPct val="85000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minimalna vrijednost utržive proizvodnje</a:t>
            </a:r>
          </a:p>
          <a:p>
            <a:pPr lvl="0" latinLnBrk="0">
              <a:spcBef>
                <a:spcPts val="600"/>
              </a:spcBef>
              <a:buClr>
                <a:srgbClr val="94C600"/>
              </a:buClr>
              <a:buSzPct val="85000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3 mil. HRK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41" y="1600201"/>
            <a:ext cx="1545918" cy="146876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51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KRITERIJI ZA PRIZNAVANJE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 latinLnBrk="0">
              <a:spcBef>
                <a:spcPts val="600"/>
              </a:spcBef>
              <a:buClr>
                <a:srgbClr val="94C600"/>
              </a:buClr>
              <a:buSzPct val="85000"/>
              <a:buFont typeface="Wingdings" panose="05000000000000000000" pitchFamily="2" charset="2"/>
              <a:buChar char="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osnovana je na inicijativu 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proizvođača iz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bilo kojeg sektora  </a:t>
            </a:r>
          </a:p>
          <a:p>
            <a:pPr marL="342900" indent="-342900" latinLnBrk="0">
              <a:spcBef>
                <a:spcPts val="600"/>
              </a:spcBef>
              <a:buClr>
                <a:srgbClr val="94C600"/>
              </a:buClr>
              <a:buSzPct val="85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proizvođači na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demokratičan način 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odlučuju o svojoj proizvođačkoj organizaciji</a:t>
            </a:r>
            <a:endParaRPr lang="hr-HR" sz="2000" b="1" dirty="0">
              <a:latin typeface="Cambria" panose="02040503050406030204" pitchFamily="18" charset="0"/>
              <a:cs typeface="Arial" pitchFamily="34" charset="0"/>
            </a:endParaRPr>
          </a:p>
          <a:p>
            <a:pPr marL="342900" indent="-342900" latinLnBrk="0">
              <a:spcBef>
                <a:spcPts val="600"/>
              </a:spcBef>
              <a:buClr>
                <a:srgbClr val="94C600"/>
              </a:buClr>
              <a:buSzPct val="85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može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pravilno obavljati svoje aktivnosti tijekom određenog razdoblja u pogledu učinkovitosti, pružanja ljudske, materijalne i tehničke podrške svojim članovima te </a:t>
            </a: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koncentriranja ponude</a:t>
            </a:r>
            <a:endParaRPr lang="hr-HR" sz="20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89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CILJEVI PROIZVOĐAČKE ORGANIZACIJE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osigurati da je </a:t>
            </a: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proizvodnja planirana i prilagođena potražnji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, posebno u pogledu kvalitete i količine 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koncentrirati ponudu i plasirati na tržište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proizvode vlastitih članova uključivo one putem direktne prodaje 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optimizirati troškove proizvodnje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i povrat ulaganja u skladu sa standardima zaštite okoliša i dobrobiti 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životinja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stabilizirati proizvođačke cijene </a:t>
            </a:r>
            <a:endParaRPr lang="hr-HR" sz="20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provoditi istraživanja i razvijati inicijative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o održivim metodama proizvodnje, inovativnim praksama, 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konkurentnosti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i kretanjima na tržištu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promicati i pružati tehničku pomoć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za korištenje metoda proizvodnje prihvatljivih za okoliš i tehnika proizvodnje te praksi i tehnika koje poštuju dobrobit životinja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75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CILJEVI PROIZVOĐAČKE ORGANIZACIJE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464496"/>
          </a:xfrm>
        </p:spPr>
        <p:txBody>
          <a:bodyPr/>
          <a:lstStyle/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promicati i pružati tehničku pomoć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za korištenje standarda proizvodnje, poboljšanje kvalitete proizvoda i razvoj proizvoda sa zaštićenom oznakom izvornosti ili zaštićenom oznakom zemljopisnog podrijetla 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upravljati nusproizvodima, posebno otpadom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, kako bi se zaštitila kvaliteta vode, tla i okoliša 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doprinositi održivom korištenju prirodnih resursa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i ublažavanju klimatskih promjena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razvijati inicijative u području promocije i stavljanja na tržište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pružati tehničku pomoć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za korištenje terminskih tržišta i sustava osiguranja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87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514"/>
          </a:xfrm>
        </p:spPr>
        <p:txBody>
          <a:bodyPr/>
          <a:lstStyle/>
          <a:p>
            <a:r>
              <a:rPr lang="hr-HR" sz="3200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STATUT PROIZVOĐAČKE ORGANIZACIJE</a:t>
            </a:r>
            <a:endParaRPr lang="hr-HR" sz="3200" dirty="0">
              <a:solidFill>
                <a:srgbClr val="FF6600"/>
              </a:solidFill>
              <a:latin typeface="Cambria" panose="02040503050406030204" pitchFamily="18" charset="0"/>
              <a:ea typeface="맑은 고딕" pitchFamily="50" charset="-127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844824"/>
            <a:ext cx="8229600" cy="4032448"/>
          </a:xfrm>
        </p:spPr>
        <p:txBody>
          <a:bodyPr/>
          <a:lstStyle/>
          <a:p>
            <a:pPr lvl="0" latinLnBrk="0">
              <a:buClr>
                <a:srgbClr val="92D050"/>
              </a:buClr>
              <a:buSzPct val="50000"/>
            </a:pPr>
            <a:r>
              <a:rPr lang="hr-HR" sz="2000" b="1" dirty="0" smtClean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OD ČLANOVA ZAHTJEVA 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primjenjuju zajednička pravila 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koja je proizvođačka organizacija donijela u vezi s izvještavanjem o proizvodnji, proizvodnjom, stavljanjem na tržište i zaštitom okoliša 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budu </a:t>
            </a: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članovi samo jedne proizvođače organizacije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za pojedini proizvod osim kada proizvođač ima dvije različite proizvodne jedinice smještene na različitim zemljopisnim područjima </a:t>
            </a:r>
          </a:p>
          <a:p>
            <a:pPr marL="342900" lvl="0" indent="-342900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vi-VN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utvr</a:t>
            </a: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</a:t>
            </a:r>
            <a:r>
              <a:rPr lang="vi-VN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e</a:t>
            </a:r>
            <a:r>
              <a:rPr lang="vi-VN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vi-VN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don</a:t>
            </a:r>
            <a:r>
              <a:rPr lang="hr-HR" sz="2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esu</a:t>
            </a:r>
            <a:r>
              <a:rPr lang="vi-VN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i </a:t>
            </a: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dopunjuju </a:t>
            </a:r>
            <a:r>
              <a:rPr lang="vi-VN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pravila </a:t>
            </a:r>
            <a:r>
              <a:rPr lang="vi-VN" sz="2000" b="1" dirty="0">
                <a:latin typeface="Cambria" panose="02040503050406030204" pitchFamily="18" charset="0"/>
                <a:cs typeface="Arial" pitchFamily="34" charset="0"/>
              </a:rPr>
              <a:t>koja je proizvođačka organizacija donijela u vezi s proizvodnjom trženjem i zaštitom okoliša </a:t>
            </a:r>
          </a:p>
        </p:txBody>
      </p:sp>
    </p:spTree>
    <p:extLst>
      <p:ext uri="{BB962C8B-B14F-4D97-AF65-F5344CB8AC3E}">
        <p14:creationId xmlns:p14="http://schemas.microsoft.com/office/powerpoint/2010/main" val="20338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</a:rPr>
              <a:t>STATUT PROIZVOĐAČKE ORGANIZACIJE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176464"/>
          </a:xfrm>
        </p:spPr>
        <p:txBody>
          <a:bodyPr/>
          <a:lstStyle/>
          <a:p>
            <a:pPr lvl="0" latinLnBrk="0">
              <a:buClr>
                <a:srgbClr val="92D050"/>
              </a:buClr>
              <a:buSzPct val="50000"/>
            </a:pPr>
            <a:r>
              <a:rPr lang="hr-HR" sz="2000" b="1" dirty="0">
                <a:solidFill>
                  <a:srgbClr val="FF6600"/>
                </a:solidFill>
                <a:latin typeface="Cambria" panose="02040503050406030204" pitchFamily="18" charset="0"/>
                <a:ea typeface="맑은 고딕" pitchFamily="50" charset="-127"/>
                <a:cs typeface="Arial" pitchFamily="34" charset="0"/>
              </a:rPr>
              <a:t>OD ČLANOVA ZAHTJEVA </a:t>
            </a:r>
          </a:p>
          <a:p>
            <a:pPr marL="342900" lvl="0" indent="-342900" algn="just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uplaćuju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financijske </a:t>
            </a: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doprinose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nužne za financiranje proizvođačke organizacije </a:t>
            </a:r>
          </a:p>
          <a:p>
            <a:pPr marL="342900" lvl="0" indent="-342900" algn="just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pravila </a:t>
            </a: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o demokratičnom odlučivanju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o svojoj organizaciji i njezinim odlukama</a:t>
            </a: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koja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članovima proizvođačke organizacije omogućuju </a:t>
            </a:r>
            <a:r>
              <a:rPr lang="hr-HR" sz="2000" b="1" dirty="0" smtClean="0">
                <a:latin typeface="Cambria" panose="02040503050406030204" pitchFamily="18" charset="0"/>
                <a:cs typeface="Arial" pitchFamily="34" charset="0"/>
              </a:rPr>
              <a:t>da</a:t>
            </a:r>
            <a:endParaRPr lang="hr-HR" sz="2000" b="1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lvl="0" indent="-342900" algn="just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kazne za kršenje statutarnih obveza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, posebno za neplaćanje financijskih doprinosa </a:t>
            </a:r>
          </a:p>
          <a:p>
            <a:pPr marL="342900" lvl="0" indent="-342900" algn="just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pravila o primanju novih članova i </a:t>
            </a:r>
            <a:r>
              <a:rPr lang="hr-HR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minimalnom trajanju </a:t>
            </a: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članstva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 koje ne može biti kraće od godine dana </a:t>
            </a:r>
          </a:p>
          <a:p>
            <a:pPr marL="342900" lvl="0" indent="-342900" algn="just" latinLnBrk="0"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računovodstvena pravila </a:t>
            </a:r>
            <a:r>
              <a:rPr lang="hr-HR" sz="2000" b="1" dirty="0">
                <a:latin typeface="Cambria" panose="02040503050406030204" pitchFamily="18" charset="0"/>
                <a:cs typeface="Arial" pitchFamily="34" charset="0"/>
              </a:rPr>
              <a:t>nužna za djelovanje proizvođačke organizacije</a:t>
            </a:r>
          </a:p>
        </p:txBody>
      </p:sp>
    </p:spTree>
    <p:extLst>
      <p:ext uri="{BB962C8B-B14F-4D97-AF65-F5344CB8AC3E}">
        <p14:creationId xmlns:p14="http://schemas.microsoft.com/office/powerpoint/2010/main" val="39670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1064</Words>
  <Application>Microsoft Office PowerPoint</Application>
  <PresentationFormat>Prikaz na zaslonu (4:3)</PresentationFormat>
  <Paragraphs>217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PowerPointova prezentacija</vt:lpstr>
      <vt:lpstr> SADRŽAJ</vt:lpstr>
      <vt:lpstr> PRAVNI OKVIR</vt:lpstr>
      <vt:lpstr>  KRITERIJI ZA PRIZNAVANJE </vt:lpstr>
      <vt:lpstr>KRITERIJI ZA PRIZNAVANJE</vt:lpstr>
      <vt:lpstr>CILJEVI PROIZVOĐAČKE ORGANIZACIJE</vt:lpstr>
      <vt:lpstr>CILJEVI PROIZVOĐAČKE ORGANIZACIJE</vt:lpstr>
      <vt:lpstr>STATUT PROIZVOĐAČKE ORGANIZACIJE</vt:lpstr>
      <vt:lpstr>STATUT PROIZVOĐAČKE ORGANIZACIJE</vt:lpstr>
      <vt:lpstr> VANJSKI SURADNICI (OUTSOURCE) </vt:lpstr>
      <vt:lpstr>NADLEŽNA TIJELA </vt:lpstr>
      <vt:lpstr> POTPORE </vt:lpstr>
      <vt:lpstr>POTPORA IZ DRŽAVNOG PRORAČUNA</vt:lpstr>
      <vt:lpstr>POTPORA IZ DRŽAVNOG PRORAČUNA</vt:lpstr>
      <vt:lpstr>POTPORA IZ EAFRD</vt:lpstr>
      <vt:lpstr>POTPORA IZ EAFRD</vt:lpstr>
      <vt:lpstr>POTPORA IZ EAFRD</vt:lpstr>
      <vt:lpstr> POTPORA ZA AKTIVNOSTI PROIZVOĐAČKIH  ORGANIZACIJA U SEKTORU VOĆA I POVRĆA </vt:lpstr>
      <vt:lpstr>POTPORA ZA AKTIVNOSTI PROIZVOĐAČKIH  ORGANIZACIJA U SEKTORU VOĆA I POVRĆA</vt:lpstr>
      <vt:lpstr> SADRŽAJ POSLOVNOG PLANA </vt:lpstr>
      <vt:lpstr>SADRŽAJ POSLOVNOG PLANA</vt:lpstr>
      <vt:lpstr>SADRŽAJ POSLOVNOG PLANA</vt:lpstr>
      <vt:lpstr>SADRŽAJ POSLOVNOG PLANA</vt:lpstr>
      <vt:lpstr>SADRŽAJ POSLOVNOG PLANA</vt:lpstr>
      <vt:lpstr>SADRŽAJ POSLOVNOG PLANA</vt:lpstr>
      <vt:lpstr>SADRŽAJ POSLOVNOG PLANA</vt:lpstr>
      <vt:lpstr>PowerPointova prezentacija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Andreja Martonja-Hitrec</cp:lastModifiedBy>
  <cp:revision>68</cp:revision>
  <dcterms:created xsi:type="dcterms:W3CDTF">2014-04-01T16:35:38Z</dcterms:created>
  <dcterms:modified xsi:type="dcterms:W3CDTF">2016-10-28T11:04:34Z</dcterms:modified>
</cp:coreProperties>
</file>