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8" r:id="rId9"/>
    <p:sldId id="271" r:id="rId10"/>
    <p:sldId id="262" r:id="rId11"/>
    <p:sldId id="269" r:id="rId12"/>
    <p:sldId id="264" r:id="rId13"/>
    <p:sldId id="263" r:id="rId14"/>
  </p:sldIdLst>
  <p:sldSz cx="9144000" cy="6858000" type="screen4x3"/>
  <p:notesSz cx="6797675" cy="992822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6397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zervirano mjesto datuma 2"/>
          <p:cNvSpPr txBox="1">
            <a:spLocks noGrp="1"/>
          </p:cNvSpPr>
          <p:nvPr>
            <p:ph type="dt" sz="quarter" idx="1"/>
          </p:nvPr>
        </p:nvSpPr>
        <p:spPr>
          <a:xfrm>
            <a:off x="3849688" y="0"/>
            <a:ext cx="2946397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250AB77-5482-4E41-B7FD-23AA327BC495}" type="datetime1">
              <a: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28.10.2016.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Rezervirano mjesto podnožja 3"/>
          <p:cNvSpPr txBox="1">
            <a:spLocks noGrp="1"/>
          </p:cNvSpPr>
          <p:nvPr>
            <p:ph type="ftr" sz="quarter" idx="2"/>
          </p:nvPr>
        </p:nvSpPr>
        <p:spPr>
          <a:xfrm>
            <a:off x="0" y="9429750"/>
            <a:ext cx="2946397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Rezervirano mjesto broja slajda 4"/>
          <p:cNvSpPr txBox="1"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397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CFB8D70-3F37-488D-89BE-C6A1F4290141}" type="slidenum">
              <a:t>‹#›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8487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5657" cy="4964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  <p:sp>
        <p:nvSpPr>
          <p:cNvPr id="3" name="Rezervirano mjesto datuma 2"/>
          <p:cNvSpPr txBox="1">
            <a:spLocks noGrp="1"/>
          </p:cNvSpPr>
          <p:nvPr>
            <p:ph type="dt" idx="1"/>
          </p:nvPr>
        </p:nvSpPr>
        <p:spPr>
          <a:xfrm>
            <a:off x="3850437" y="0"/>
            <a:ext cx="2945657" cy="4964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3E3FD5B-FFDB-45A9-A341-2B9D2FD7D98B}" type="datetime1">
              <a:rPr lang="hr-HR"/>
              <a:pPr lvl="0"/>
              <a:t>28.10.2016.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2" y="744541"/>
            <a:ext cx="4962521" cy="3722686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Rezervirano mjesto bilježaka 4"/>
          <p:cNvSpPr txBox="1">
            <a:spLocks noGrp="1"/>
          </p:cNvSpPr>
          <p:nvPr>
            <p:ph type="body" sz="quarter" idx="3"/>
          </p:nvPr>
        </p:nvSpPr>
        <p:spPr>
          <a:xfrm>
            <a:off x="679764" y="4715908"/>
            <a:ext cx="5438137" cy="44677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 txBox="1">
            <a:spLocks noGrp="1"/>
          </p:cNvSpPr>
          <p:nvPr>
            <p:ph type="ftr" sz="quarter" idx="4"/>
          </p:nvPr>
        </p:nvSpPr>
        <p:spPr>
          <a:xfrm>
            <a:off x="0" y="9430088"/>
            <a:ext cx="2945657" cy="4964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  <p:sp>
        <p:nvSpPr>
          <p:cNvPr id="7" name="Rezervirano mjesto broja slajda 6"/>
          <p:cNvSpPr txBox="1">
            <a:spLocks noGrp="1"/>
          </p:cNvSpPr>
          <p:nvPr>
            <p:ph type="sldNum" sz="quarter" idx="5"/>
          </p:nvPr>
        </p:nvSpPr>
        <p:spPr>
          <a:xfrm>
            <a:off x="3850437" y="9430088"/>
            <a:ext cx="2945657" cy="4964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6814FF7-E03A-4EE7-88E9-1A968E242C7A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906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7649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9891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9012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17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1817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6635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8830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2570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7135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4616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0330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slajd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2"/>
          <p:cNvSpPr/>
          <p:nvPr/>
        </p:nvSpPr>
        <p:spPr>
          <a:xfrm>
            <a:off x="0" y="1472"/>
            <a:ext cx="9144000" cy="46936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66703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4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Times New Roman"/>
              </a:rPr>
              <a:t>Uprava za upravljanje EU fondom za ruralni razvoj, EU i međunarodnu suradnju</a:t>
            </a:r>
            <a:endParaRPr lang="hr-HR" sz="1200" b="0" i="0" u="none" strike="noStrike" kern="1200" cap="none" spc="0" baseline="0">
              <a:solidFill>
                <a:srgbClr val="FFFFFF"/>
              </a:solidFill>
              <a:uFillTx/>
              <a:latin typeface="Times New Roman"/>
              <a:ea typeface="Times New Roman"/>
            </a:endParaRPr>
          </a:p>
          <a:p>
            <a:pPr marL="266703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0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Times New Roman"/>
              </a:rPr>
              <a:t>MINISTARSTVO POLJOPRIVREDE</a:t>
            </a:r>
            <a:endParaRPr lang="hr-HR" sz="1200" b="0" i="0" u="none" strike="noStrike" kern="1200" cap="none" spc="0" baseline="0">
              <a:solidFill>
                <a:srgbClr val="FFFFFF"/>
              </a:solidFill>
              <a:uFillTx/>
              <a:latin typeface="Times New Roman"/>
              <a:ea typeface="Times New Roman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5800" y="908721"/>
            <a:ext cx="7772400" cy="2088233"/>
          </a:xfrm>
        </p:spPr>
        <p:txBody>
          <a:bodyPr/>
          <a:lstStyle>
            <a:lvl1pPr>
              <a:defRPr lang="en-US" sz="4000">
                <a:solidFill>
                  <a:srgbClr val="376092"/>
                </a:solidFill>
                <a:latin typeface="Times New Roman" pitchFamily="18"/>
                <a:ea typeface="Adobe Heiti Std R" pitchFamily="34"/>
                <a:cs typeface="Times New Roman" pitchFamily="18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4" name="Subtitle 2"/>
          <p:cNvSpPr txBox="1"/>
          <p:nvPr/>
        </p:nvSpPr>
        <p:spPr>
          <a:xfrm>
            <a:off x="1655676" y="6307860"/>
            <a:ext cx="5832646" cy="4046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ts val="800"/>
              </a:lnSpc>
              <a:spcBef>
                <a:spcPts val="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800" b="1" i="1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SUFINANCIRANO SREDSTVIMA EUROPSKE UNIJE </a:t>
            </a:r>
          </a:p>
          <a:p>
            <a:pPr marL="0" marR="0" lvl="0" indent="0" algn="ctr" defTabSz="914400" rtl="0" fontAlgn="auto" hangingPunct="1">
              <a:lnSpc>
                <a:spcPts val="800"/>
              </a:lnSpc>
              <a:spcBef>
                <a:spcPts val="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800" b="1" i="1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EUROPSKI POLJOPRIVREDNI FOND ZA RURALNI RAZVOJ – EUROPA ULAŽE U RURALNA PODRUČJA</a:t>
            </a:r>
            <a:endParaRPr lang="hr-HR" sz="800" b="1" i="1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ts val="800"/>
              </a:lnSpc>
              <a:spcBef>
                <a:spcPts val="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800" b="1" i="1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PROGRAM RURALNOG RAZVOJA REPUBLIKE HRVATSKE ZA RAZDOBLJE 2014. – 2020 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8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15613" y="6309323"/>
            <a:ext cx="796442" cy="403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78" y="6310786"/>
            <a:ext cx="795646" cy="403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E:\prezentacije\2015\ESI FONDOVI LOGOTIPI\ESI FONDOVI LOGOTIPI\EUROPSKI STRUKTURNI I INVESTICIJSKI FONDOVI\Europski strukturni i investicijski fondovi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954149" y="2708919"/>
            <a:ext cx="2044607" cy="907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364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AE6D02-3EF3-410C-ABD7-F08780C25F4E}" type="datetime1">
              <a:rPr lang="hr-HR"/>
              <a:pPr lvl="0"/>
              <a:t>28.10.2016.</a:t>
            </a:fld>
            <a:endParaRPr lang="hr-H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24AF39-3CA9-4296-8674-FE7E5EC9E205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48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1412775"/>
            <a:ext cx="2057400" cy="4713384"/>
          </a:xfrm>
        </p:spPr>
        <p:txBody>
          <a:bodyPr vert="eaVert"/>
          <a:lstStyle>
            <a:lvl1pPr>
              <a:defRPr lang="en-US">
                <a:solidFill>
                  <a:srgbClr val="25406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B329A2-2EF6-40DE-A8D0-0960991DFEF6}" type="datetime1">
              <a:rPr lang="hr-HR"/>
              <a:pPr lvl="0"/>
              <a:t>28.10.2016.</a:t>
            </a:fld>
            <a:endParaRPr lang="hr-H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C37444-5C84-4A28-936E-D92D88309D3A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664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32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42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17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9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03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53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08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73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DB861B-9F8A-4969-901B-8B7411EE4DE2}" type="datetime1">
              <a:rPr lang="hr-HR"/>
              <a:pPr lvl="0"/>
              <a:t>28.10.2016.</a:t>
            </a:fld>
            <a:endParaRPr lang="hr-H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E28D19-6475-4130-AB8A-2C9736222175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781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39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66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89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222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lang="en-US" sz="4000" cap="all">
                <a:solidFill>
                  <a:srgbClr val="254061"/>
                </a:solidFill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lang="en-US"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C7C5D1-1850-40CC-A6F2-954499B7BD72}" type="datetime1">
              <a:rPr lang="hr-HR"/>
              <a:pPr lvl="0"/>
              <a:t>28.10.2016.</a:t>
            </a:fld>
            <a:endParaRPr lang="hr-H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5FF061-9387-4AD9-AF10-119EBE1DE7B1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707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lang="en-US" sz="2800"/>
            </a:lvl1pPr>
            <a:lvl2pPr>
              <a:spcBef>
                <a:spcPts val="600"/>
              </a:spcBef>
              <a:defRPr lang="en-US" sz="2400"/>
            </a:lvl2pPr>
            <a:lvl3pPr>
              <a:spcBef>
                <a:spcPts val="500"/>
              </a:spcBef>
              <a:defRPr lang="en-US" sz="2000"/>
            </a:lvl3pPr>
            <a:lvl4pPr>
              <a:spcBef>
                <a:spcPts val="400"/>
              </a:spcBef>
              <a:defRPr lang="en-US" sz="1800"/>
            </a:lvl4pPr>
            <a:lvl5pPr>
              <a:spcBef>
                <a:spcPts val="400"/>
              </a:spcBef>
              <a:defRPr lang="en-US"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lang="en-US" sz="2800"/>
            </a:lvl1pPr>
            <a:lvl2pPr>
              <a:spcBef>
                <a:spcPts val="600"/>
              </a:spcBef>
              <a:defRPr lang="en-US" sz="2400"/>
            </a:lvl2pPr>
            <a:lvl3pPr>
              <a:spcBef>
                <a:spcPts val="500"/>
              </a:spcBef>
              <a:defRPr lang="en-US" sz="2000"/>
            </a:lvl3pPr>
            <a:lvl4pPr>
              <a:spcBef>
                <a:spcPts val="400"/>
              </a:spcBef>
              <a:defRPr lang="en-US" sz="1800"/>
            </a:lvl4pPr>
            <a:lvl5pPr>
              <a:spcBef>
                <a:spcPts val="400"/>
              </a:spcBef>
              <a:defRPr lang="en-US"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0DEA80-80DA-4848-8DFF-5DEE04B52F89}" type="datetime1">
              <a:rPr lang="hr-HR"/>
              <a:pPr lvl="0"/>
              <a:t>28.10.2016.</a:t>
            </a:fld>
            <a:endParaRPr lang="hr-H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FB48E7-7713-4034-BD25-481BC43D5DB2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25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lang="en-US"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lang="en-US" sz="2400"/>
            </a:lvl1pPr>
            <a:lvl2pPr>
              <a:spcBef>
                <a:spcPts val="500"/>
              </a:spcBef>
              <a:defRPr lang="en-US" sz="2000"/>
            </a:lvl2pPr>
            <a:lvl3pPr>
              <a:spcBef>
                <a:spcPts val="400"/>
              </a:spcBef>
              <a:defRPr lang="en-US" sz="1800"/>
            </a:lvl3pPr>
            <a:lvl4pPr>
              <a:spcBef>
                <a:spcPts val="400"/>
              </a:spcBef>
              <a:defRPr lang="en-US" sz="1600"/>
            </a:lvl4pPr>
            <a:lvl5pPr>
              <a:spcBef>
                <a:spcPts val="400"/>
              </a:spcBef>
              <a:defRPr lang="en-US"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lang="en-US"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lang="en-US" sz="2400"/>
            </a:lvl1pPr>
            <a:lvl2pPr>
              <a:spcBef>
                <a:spcPts val="500"/>
              </a:spcBef>
              <a:defRPr lang="en-US" sz="2000"/>
            </a:lvl2pPr>
            <a:lvl3pPr>
              <a:spcBef>
                <a:spcPts val="400"/>
              </a:spcBef>
              <a:defRPr lang="en-US" sz="1800"/>
            </a:lvl3pPr>
            <a:lvl4pPr>
              <a:spcBef>
                <a:spcPts val="400"/>
              </a:spcBef>
              <a:defRPr lang="en-US" sz="1600"/>
            </a:lvl4pPr>
            <a:lvl5pPr>
              <a:spcBef>
                <a:spcPts val="400"/>
              </a:spcBef>
              <a:defRPr lang="en-US"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00E401-7BFA-477E-AF75-C1552797B22B}" type="datetime1">
              <a:rPr lang="hr-HR"/>
              <a:pPr lvl="0"/>
              <a:t>28.10.2016.</a:t>
            </a:fld>
            <a:endParaRPr lang="hr-HR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5C9BE1-1CCC-494F-B84B-BB6B74AF5210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914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A171D7-860A-4845-9270-8BEF52638DC8}" type="datetime1">
              <a:rPr lang="hr-HR"/>
              <a:pPr lvl="0"/>
              <a:t>28.10.2016.</a:t>
            </a:fld>
            <a:endParaRPr lang="hr-HR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4CA0AA-6ACD-421E-B078-723876597B19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700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FCF600-92D4-43ED-825F-43CD68150496}" type="datetime1">
              <a:rPr lang="hr-HR"/>
              <a:pPr lvl="0"/>
              <a:t>28.10.2016.</a:t>
            </a:fld>
            <a:endParaRPr lang="hr-HR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0A5C84-88AA-4753-A5F0-3AE9091CBBE0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28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lang="en-US" sz="2000" b="1"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lang="en-US"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A2E07A-2C48-46AB-BF31-7F7697ABF9F7}" type="datetime1">
              <a:rPr lang="hr-HR"/>
              <a:pPr lvl="0"/>
              <a:t>28.10.2016.</a:t>
            </a:fld>
            <a:endParaRPr lang="hr-H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F5D844-5F6B-478B-AFC6-0CEFC510566D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42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lang="en-US" sz="2000" b="1">
                <a:solidFill>
                  <a:srgbClr val="25406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en-US"/>
            </a:lvl1pPr>
          </a:lstStyle>
          <a:p>
            <a:pPr lvl="0"/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lang="en-US"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CB04F4-AD30-4E57-B29F-0B5A57C5BD46}" type="datetime1">
              <a:rPr lang="hr-HR"/>
              <a:pPr lvl="0"/>
              <a:t>28.10.2016.</a:t>
            </a:fld>
            <a:endParaRPr lang="hr-H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9E9985-F49C-4B59-BB96-5F2806025EA4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144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11559" y="1124739"/>
            <a:ext cx="8229600" cy="10081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8299DFC7-4BE9-4257-B460-EB2C9A7C5873}" type="datetime1">
              <a:rPr lang="hr-HR"/>
              <a:pPr lvl="0"/>
              <a:t>28.10.2016.</a:t>
            </a:fld>
            <a:endParaRPr lang="hr-H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36681B7-9F90-4FB8-A807-352B4998C6E9}" type="slidenum">
              <a:t>‹#›</a:t>
            </a:fld>
            <a:endParaRPr lang="hr-HR"/>
          </a:p>
        </p:txBody>
      </p:sp>
      <p:sp>
        <p:nvSpPr>
          <p:cNvPr id="7" name="Rectangle 12"/>
          <p:cNvSpPr/>
          <p:nvPr/>
        </p:nvSpPr>
        <p:spPr>
          <a:xfrm>
            <a:off x="0" y="0"/>
            <a:ext cx="8563045" cy="47624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266703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4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Times New Roman"/>
              </a:rPr>
              <a:t>Uprava za upravljanje EU fondom za ruralni razvoj, EU i međunarodnu suradnju</a:t>
            </a:r>
            <a:endParaRPr lang="hr-HR" sz="1200" b="0" i="0" u="none" strike="noStrike" kern="1200" cap="none" spc="0" baseline="0">
              <a:solidFill>
                <a:srgbClr val="FFFFFF"/>
              </a:solidFill>
              <a:uFillTx/>
              <a:latin typeface="Times New Roman"/>
              <a:ea typeface="Times New Roman"/>
            </a:endParaRPr>
          </a:p>
          <a:p>
            <a:pPr marL="266703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0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Times New Roman"/>
              </a:rPr>
              <a:t>MINISTARSTVO POLJOPRIVREDE</a:t>
            </a:r>
            <a:endParaRPr lang="hr-HR" sz="1200" b="0" i="0" u="none" strike="noStrike" kern="1200" cap="none" spc="0" baseline="0">
              <a:solidFill>
                <a:srgbClr val="FFFFFF"/>
              </a:solidFill>
              <a:uFillTx/>
              <a:latin typeface="Times New Roman"/>
              <a:ea typeface="Times New Roman"/>
            </a:endParaRPr>
          </a:p>
        </p:txBody>
      </p:sp>
      <p:pic>
        <p:nvPicPr>
          <p:cNvPr id="8" name="Slika 3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>
          <a:xfrm>
            <a:off x="8281355" y="0"/>
            <a:ext cx="870728" cy="1282683"/>
          </a:xfrm>
          <a:prstGeom prst="rect">
            <a:avLst/>
          </a:prstGeom>
          <a:noFill/>
          <a:ln w="9528">
            <a:solidFill>
              <a:srgbClr val="77933C"/>
            </a:solidFill>
            <a:prstDash val="solid"/>
            <a:miter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hr-HR" sz="3600" b="0" i="0" u="none" strike="noStrike" kern="1200" cap="none" spc="0" baseline="0">
          <a:solidFill>
            <a:srgbClr val="FFFFFF"/>
          </a:solidFill>
          <a:uFillTx/>
          <a:latin typeface="Neo Sans Medium" pitchFamily="34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hr-HR" sz="3200" b="0" i="0" u="none" strike="noStrike" kern="1200" cap="none" spc="0" baseline="0">
          <a:solidFill>
            <a:srgbClr val="254061"/>
          </a:solidFill>
          <a:uFillTx/>
          <a:latin typeface="Times New Roman" pitchFamily="18"/>
          <a:cs typeface="Times New Roman" pitchFamily="18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hr-HR" sz="2800" b="0" i="0" u="none" strike="noStrike" kern="1200" cap="none" spc="0" baseline="0">
          <a:solidFill>
            <a:srgbClr val="254061"/>
          </a:solidFill>
          <a:uFillTx/>
          <a:latin typeface="Times New Roman" pitchFamily="18"/>
          <a:cs typeface="Times New Roman" pitchFamily="18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hr-HR" sz="2400" b="0" i="0" u="none" strike="noStrike" kern="1200" cap="none" spc="0" baseline="0">
          <a:solidFill>
            <a:srgbClr val="254061"/>
          </a:solidFill>
          <a:uFillTx/>
          <a:latin typeface="Times New Roman" pitchFamily="18"/>
          <a:cs typeface="Times New Roman" pitchFamily="18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hr-HR" sz="2000" b="0" i="0" u="none" strike="noStrike" kern="1200" cap="none" spc="0" baseline="0">
          <a:solidFill>
            <a:srgbClr val="254061"/>
          </a:solidFill>
          <a:uFillTx/>
          <a:latin typeface="Times New Roman" pitchFamily="18"/>
          <a:cs typeface="Times New Roman" pitchFamily="18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hr-HR" sz="2000" b="0" i="0" u="none" strike="noStrike" kern="1200" cap="none" spc="0" baseline="0">
          <a:solidFill>
            <a:srgbClr val="254061"/>
          </a:solidFill>
          <a:uFillTx/>
          <a:latin typeface="Times New Roman" pitchFamily="18"/>
          <a:cs typeface="Times New Roman" pitchFamily="1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eafrd@mps.h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67541" y="1052739"/>
            <a:ext cx="7772400" cy="2088233"/>
          </a:xfrm>
        </p:spPr>
        <p:txBody>
          <a:bodyPr/>
          <a:lstStyle/>
          <a:p>
            <a:pPr lvl="0"/>
            <a:r>
              <a:rPr lang="hr-HR" sz="3600" b="1">
                <a:solidFill>
                  <a:srgbClr val="604A7B"/>
                </a:solidFill>
                <a:effectLst>
                  <a:outerShdw dist="38096" dir="2700000">
                    <a:srgbClr val="000000"/>
                  </a:outerShdw>
                </a:effectLst>
              </a:rPr>
              <a:t>PROGRAM RURALNOG RAZVOJA REPUBLIKE HRVATSKE ZA RAZDOBLJE 2014. - 2020</a:t>
            </a:r>
            <a:endParaRPr lang="hr-HR" sz="3600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1371600" y="3068964"/>
            <a:ext cx="7376867" cy="2664296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hr-HR" b="1" dirty="0" smtClean="0">
                <a:effectLst>
                  <a:outerShdw dist="38096" dir="2700000">
                    <a:srgbClr val="000000"/>
                  </a:outerShdw>
                </a:effectLst>
              </a:rPr>
              <a:t>Mjera </a:t>
            </a:r>
            <a:r>
              <a:rPr lang="hr-HR" b="1" dirty="0">
                <a:effectLst>
                  <a:outerShdw dist="38096" dir="2700000">
                    <a:srgbClr val="000000"/>
                  </a:outerShdw>
                </a:effectLst>
              </a:rPr>
              <a:t>9. Programa ruralnog razvoja 2014. – 2020.</a:t>
            </a:r>
          </a:p>
          <a:p>
            <a:pPr marL="0" lvl="0" indent="0" algn="ctr">
              <a:buNone/>
            </a:pPr>
            <a:r>
              <a:rPr lang="hr-HR" b="1" dirty="0" smtClean="0">
                <a:effectLst>
                  <a:outerShdw dist="38096" dir="2700000">
                    <a:srgbClr val="000000"/>
                  </a:outerShdw>
                </a:effectLst>
              </a:rPr>
              <a:t>Listopad 2016</a:t>
            </a:r>
            <a:r>
              <a:rPr lang="hr-HR" b="1" dirty="0">
                <a:effectLst>
                  <a:outerShdw dist="38096" dir="2700000">
                    <a:srgbClr val="000000"/>
                  </a:outerShdw>
                </a:effectLst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,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,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 noGrp="1"/>
          </p:cNvSpPr>
          <p:nvPr>
            <p:ph type="body" idx="4294967295"/>
          </p:nvPr>
        </p:nvSpPr>
        <p:spPr>
          <a:xfrm>
            <a:off x="449263" y="765179"/>
            <a:ext cx="8694736" cy="5543549"/>
          </a:xfrm>
        </p:spPr>
        <p:txBody>
          <a:bodyPr/>
          <a:lstStyle/>
          <a:p>
            <a:pPr lvl="0" algn="just"/>
            <a:r>
              <a:rPr lang="hr-HR" sz="1600" b="1" kern="0">
                <a:solidFill>
                  <a:srgbClr val="4F6228"/>
                </a:solidFill>
                <a:effectLst>
                  <a:outerShdw dist="38096" dir="2700000">
                    <a:srgbClr val="000000"/>
                  </a:outerShdw>
                </a:effectLst>
              </a:rPr>
              <a:t>Kriteriji odabira </a:t>
            </a:r>
          </a:p>
          <a:p>
            <a:pPr lvl="0" algn="just"/>
            <a:endParaRPr lang="hr-HR" b="1">
              <a:solidFill>
                <a:srgbClr val="4F6228"/>
              </a:solidFill>
              <a:effectLst>
                <a:outerShdw dist="38096" dir="2700000">
                  <a:srgbClr val="000000"/>
                </a:outerShdw>
              </a:effectLst>
            </a:endParaRPr>
          </a:p>
          <a:p>
            <a:pPr lvl="0"/>
            <a:endParaRPr lang="pl-PL" b="1">
              <a:solidFill>
                <a:srgbClr val="4F6228"/>
              </a:solidFill>
            </a:endParaRPr>
          </a:p>
          <a:p>
            <a:pPr lvl="0"/>
            <a:endParaRPr lang="hr-HR" b="1"/>
          </a:p>
          <a:p>
            <a:pPr lvl="0"/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84" y="1505715"/>
            <a:ext cx="8284464" cy="4693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 noGrp="1"/>
          </p:cNvSpPr>
          <p:nvPr>
            <p:ph type="body" idx="4294967295"/>
          </p:nvPr>
        </p:nvSpPr>
        <p:spPr>
          <a:xfrm>
            <a:off x="449263" y="765179"/>
            <a:ext cx="8694736" cy="5543549"/>
          </a:xfrm>
        </p:spPr>
        <p:txBody>
          <a:bodyPr/>
          <a:lstStyle/>
          <a:p>
            <a:pPr lvl="0" algn="just"/>
            <a:endParaRPr lang="hr-HR" b="1">
              <a:solidFill>
                <a:srgbClr val="4F6228"/>
              </a:solidFill>
              <a:effectLst>
                <a:outerShdw dist="38096" dir="2700000">
                  <a:srgbClr val="000000"/>
                </a:outerShdw>
              </a:effectLst>
            </a:endParaRPr>
          </a:p>
          <a:p>
            <a:pPr lvl="0"/>
            <a:endParaRPr lang="pl-PL" b="1">
              <a:solidFill>
                <a:srgbClr val="4F6228"/>
              </a:solidFill>
            </a:endParaRPr>
          </a:p>
          <a:p>
            <a:pPr lvl="0"/>
            <a:endParaRPr lang="hr-HR" b="1"/>
          </a:p>
          <a:p>
            <a:pPr lvl="0"/>
            <a:endParaRPr lang="hr-HR"/>
          </a:p>
        </p:txBody>
      </p:sp>
      <p:sp>
        <p:nvSpPr>
          <p:cNvPr id="3" name="Subtitle 1"/>
          <p:cNvSpPr txBox="1"/>
          <p:nvPr/>
        </p:nvSpPr>
        <p:spPr>
          <a:xfrm>
            <a:off x="107506" y="404667"/>
            <a:ext cx="8784969" cy="63367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1" indent="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1" i="0" u="none" strike="noStrike" kern="0" cap="none" spc="0" baseline="0">
              <a:solidFill>
                <a:srgbClr val="4F6228"/>
              </a:solidFill>
              <a:uFillTx/>
              <a:latin typeface="Times New Roman"/>
              <a:cs typeface="Times New Roman" pitchFamily="18"/>
            </a:endParaRPr>
          </a:p>
          <a:p>
            <a:pPr marL="0" marR="0" lvl="1" indent="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1" i="0" u="none" strike="noStrike" kern="0" cap="none" spc="0" baseline="0">
              <a:solidFill>
                <a:srgbClr val="4F6228"/>
              </a:solidFill>
              <a:uFillTx/>
              <a:latin typeface="Times New Roman"/>
              <a:cs typeface="Times New Roman" pitchFamily="18"/>
            </a:endParaRPr>
          </a:p>
          <a:p>
            <a:pPr marL="0" marR="0" lvl="1" indent="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600" b="1" i="0" u="none" strike="noStrike" kern="0" cap="none" spc="0" baseline="0">
                <a:solidFill>
                  <a:srgbClr val="4F6228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     Kriteriji odabira </a:t>
            </a:r>
          </a:p>
          <a:p>
            <a:pPr marL="0" marR="0" lvl="1" indent="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1" i="0" u="none" strike="noStrike" kern="0" cap="none" spc="0" baseline="0">
              <a:solidFill>
                <a:srgbClr val="4F6228"/>
              </a:solidFill>
              <a:uFillTx/>
              <a:latin typeface="Times New Roman"/>
              <a:cs typeface="Times New Roman" pitchFamily="18"/>
            </a:endParaRPr>
          </a:p>
          <a:p>
            <a:pPr marL="0" marR="0" lvl="1" indent="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1" i="0" u="none" strike="noStrike" kern="0" cap="none" spc="0" baseline="0">
              <a:solidFill>
                <a:srgbClr val="4F6228"/>
              </a:solidFill>
              <a:uFillTx/>
              <a:latin typeface="Times New Roman"/>
              <a:cs typeface="Times New Roman" pitchFamily="18"/>
            </a:endParaRPr>
          </a:p>
          <a:p>
            <a:pPr marL="0" marR="0" lvl="1" indent="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1" i="0" u="none" strike="noStrike" kern="0" cap="none" spc="0" baseline="0">
              <a:solidFill>
                <a:srgbClr val="4F6228"/>
              </a:solidFill>
              <a:uFillTx/>
              <a:latin typeface="Times New Roman"/>
              <a:cs typeface="Times New Roman" pitchFamily="18"/>
            </a:endParaRPr>
          </a:p>
          <a:p>
            <a:pPr marL="0" marR="0" lvl="1" indent="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1" i="0" u="none" strike="noStrike" kern="0" cap="none" spc="0" baseline="0">
              <a:solidFill>
                <a:srgbClr val="4F6228"/>
              </a:solidFill>
              <a:uFillTx/>
              <a:latin typeface="Times New Roman"/>
              <a:cs typeface="Times New Roman" pitchFamily="18"/>
            </a:endParaRPr>
          </a:p>
          <a:p>
            <a:pPr marL="0" marR="0" lvl="1" indent="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1" i="0" u="none" strike="noStrike" kern="0" cap="none" spc="0" baseline="0">
              <a:solidFill>
                <a:srgbClr val="4F6228"/>
              </a:solidFill>
              <a:uFillTx/>
              <a:latin typeface="Times New Roman"/>
              <a:cs typeface="Times New Roman" pitchFamily="18"/>
            </a:endParaRPr>
          </a:p>
          <a:p>
            <a:pPr marL="0" marR="0" lvl="1" indent="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1" i="0" u="none" strike="noStrike" kern="0" cap="none" spc="0" baseline="0">
              <a:solidFill>
                <a:srgbClr val="4F6228"/>
              </a:solidFill>
              <a:uFillTx/>
              <a:latin typeface="Times New Roman"/>
              <a:cs typeface="Times New Roman" pitchFamily="18"/>
            </a:endParaRPr>
          </a:p>
          <a:p>
            <a:pPr marL="0" marR="0" lvl="1" indent="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1" i="0" u="none" strike="noStrike" kern="0" cap="none" spc="0" baseline="0">
              <a:solidFill>
                <a:srgbClr val="4F6228"/>
              </a:solidFill>
              <a:uFillTx/>
              <a:latin typeface="Times New Roman"/>
              <a:cs typeface="Times New Roman" pitchFamily="18"/>
            </a:endParaRPr>
          </a:p>
          <a:p>
            <a:pPr marL="0" marR="0" lvl="1" indent="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1" i="0" u="none" strike="noStrike" kern="0" cap="none" spc="0" baseline="0">
              <a:solidFill>
                <a:srgbClr val="4F6228"/>
              </a:solidFill>
              <a:uFillTx/>
              <a:latin typeface="Times New Roman"/>
              <a:cs typeface="Times New Roman" pitchFamily="18"/>
            </a:endParaRPr>
          </a:p>
          <a:p>
            <a:pPr marL="0" marR="0" lvl="1" indent="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1" i="0" u="none" strike="noStrike" kern="0" cap="none" spc="0" baseline="0">
              <a:solidFill>
                <a:srgbClr val="4F6228"/>
              </a:solidFill>
              <a:uFillTx/>
              <a:latin typeface="Times New Roman"/>
              <a:cs typeface="Times New Roman" pitchFamily="18"/>
            </a:endParaRPr>
          </a:p>
          <a:p>
            <a:pPr marL="0" marR="0" lvl="1" indent="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1" i="0" u="none" strike="noStrike" kern="0" cap="none" spc="0" baseline="0">
              <a:solidFill>
                <a:srgbClr val="4F6228"/>
              </a:solidFill>
              <a:uFillTx/>
              <a:latin typeface="Times New Roman"/>
              <a:cs typeface="Times New Roman" pitchFamily="18"/>
            </a:endParaRPr>
          </a:p>
          <a:p>
            <a:pPr marL="0" marR="0" lvl="1" indent="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1" i="0" u="none" strike="noStrike" kern="0" cap="none" spc="0" baseline="0">
              <a:solidFill>
                <a:srgbClr val="4F6228"/>
              </a:solidFill>
              <a:uFillTx/>
              <a:latin typeface="Times New Roman"/>
              <a:cs typeface="Times New Roman" pitchFamily="18"/>
            </a:endParaRPr>
          </a:p>
          <a:p>
            <a:pPr marL="0" marR="0" lvl="1" indent="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1" i="0" u="none" strike="noStrike" kern="0" cap="none" spc="0" baseline="0">
              <a:solidFill>
                <a:srgbClr val="4F6228"/>
              </a:solidFill>
              <a:uFillTx/>
              <a:latin typeface="Times New Roman"/>
              <a:cs typeface="Times New Roman" pitchFamily="18"/>
            </a:endParaRPr>
          </a:p>
          <a:p>
            <a:pPr marL="0" marR="0" lvl="1" indent="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1" i="0" u="none" strike="noStrike" kern="0" cap="none" spc="0" baseline="0">
              <a:solidFill>
                <a:srgbClr val="4F6228"/>
              </a:solidFill>
              <a:uFillTx/>
              <a:latin typeface="Times New Roman"/>
              <a:cs typeface="Times New Roman" pitchFamily="18"/>
            </a:endParaRPr>
          </a:p>
          <a:p>
            <a:pPr marL="0" marR="0" lvl="1" indent="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1" i="0" u="none" strike="noStrike" kern="0" cap="none" spc="0" baseline="0">
              <a:solidFill>
                <a:srgbClr val="4F6228"/>
              </a:solidFill>
              <a:uFillTx/>
              <a:latin typeface="Times New Roman"/>
              <a:cs typeface="Times New Roman" pitchFamily="18"/>
            </a:endParaRPr>
          </a:p>
          <a:p>
            <a:pPr marL="0" marR="0" lvl="1" indent="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1" i="0" u="none" strike="noStrike" kern="0" cap="none" spc="0" baseline="0">
              <a:solidFill>
                <a:srgbClr val="4F6228"/>
              </a:solidFill>
              <a:uFillTx/>
              <a:latin typeface="Times New Roman"/>
              <a:cs typeface="Times New Roman" pitchFamily="18"/>
            </a:endParaRPr>
          </a:p>
          <a:p>
            <a:pPr marL="0" marR="0" lvl="1" indent="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1" i="0" u="none" strike="noStrike" kern="0" cap="none" spc="0" baseline="0">
              <a:solidFill>
                <a:srgbClr val="4F6228"/>
              </a:solidFill>
              <a:uFillTx/>
              <a:latin typeface="Times New Roman"/>
              <a:cs typeface="Times New Roman" pitchFamily="18"/>
            </a:endParaRPr>
          </a:p>
          <a:p>
            <a:pPr marL="0" marR="0" lvl="1" indent="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1" i="0" u="none" strike="noStrike" kern="0" cap="none" spc="0" baseline="0">
              <a:solidFill>
                <a:srgbClr val="4F6228"/>
              </a:solidFill>
              <a:uFillTx/>
              <a:latin typeface="Times New Roman"/>
              <a:cs typeface="Times New Roman" pitchFamily="18"/>
            </a:endParaRPr>
          </a:p>
          <a:p>
            <a:pPr marL="0" marR="0" lvl="1" indent="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1" i="0" u="none" strike="noStrike" kern="0" cap="none" spc="0" baseline="0">
              <a:solidFill>
                <a:srgbClr val="4F6228"/>
              </a:solidFill>
              <a:uFillTx/>
              <a:latin typeface="Times New Roman"/>
              <a:cs typeface="Times New Roman" pitchFamily="18"/>
            </a:endParaRPr>
          </a:p>
          <a:p>
            <a:pPr marL="0" marR="0" lvl="1" indent="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200" b="1" i="0" u="none" strike="noStrike" kern="0" cap="none" spc="0" baseline="0">
              <a:solidFill>
                <a:srgbClr val="000000"/>
              </a:solidFill>
              <a:uFillTx/>
              <a:latin typeface="Times New Roman"/>
              <a:cs typeface="Times New Roman" pitchFamily="18"/>
            </a:endParaRPr>
          </a:p>
          <a:p>
            <a:pPr marL="0" marR="0" lvl="1" indent="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1400" b="0" i="0" u="none" strike="noStrike" kern="0" cap="none" spc="0" baseline="0">
                <a:solidFill>
                  <a:srgbClr val="000000"/>
                </a:solidFill>
                <a:uFillTx/>
                <a:latin typeface="Times New Roman"/>
                <a:cs typeface="Times New Roman" pitchFamily="18"/>
              </a:rPr>
              <a:t>Da bi dobila bodove po </a:t>
            </a:r>
            <a:r>
              <a:rPr lang="hr-HR" sz="1400" b="0" i="0" u="none" strike="noStrike" kern="0" cap="none" spc="0" baseline="0">
                <a:solidFill>
                  <a:srgbClr val="000000"/>
                </a:solidFill>
                <a:uFillTx/>
                <a:latin typeface="Times New Roman"/>
                <a:cs typeface="Times New Roman" pitchFamily="18"/>
              </a:rPr>
              <a:t> k</a:t>
            </a:r>
            <a:r>
              <a:rPr lang="vi-VN" sz="1400" b="0" i="0" u="none" strike="noStrike" kern="0" cap="none" spc="0" baseline="0">
                <a:solidFill>
                  <a:srgbClr val="000000"/>
                </a:solidFill>
                <a:uFillTx/>
                <a:latin typeface="Times New Roman"/>
                <a:cs typeface="Times New Roman" pitchFamily="18"/>
              </a:rPr>
              <a:t>riteriju </a:t>
            </a:r>
            <a:r>
              <a:rPr lang="hr-HR" sz="1400" b="0" i="0" u="none" strike="noStrike" kern="0" cap="none" spc="0" baseline="0">
                <a:solidFill>
                  <a:srgbClr val="000000"/>
                </a:solidFill>
                <a:uFillTx/>
                <a:latin typeface="Times New Roman"/>
                <a:cs typeface="Times New Roman" pitchFamily="18"/>
              </a:rPr>
              <a:t>5. </a:t>
            </a:r>
            <a:r>
              <a:rPr lang="vi-VN" sz="1400" b="0" i="0" u="none" strike="noStrike" kern="0" cap="none" spc="0" baseline="0">
                <a:solidFill>
                  <a:srgbClr val="000000"/>
                </a:solidFill>
                <a:uFillTx/>
                <a:latin typeface="Times New Roman"/>
                <a:cs typeface="Times New Roman" pitchFamily="18"/>
              </a:rPr>
              <a:t>proizvođačka organizacija osim što je registrirana u određenoj jedinici područne (regionalne) samouprave, u toj istoj jedinici mora imati najmanje 40 % članova proizvođača.</a:t>
            </a: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cs typeface="Times New Roman" pitchFamily="18"/>
            </a:endParaRPr>
          </a:p>
        </p:txBody>
      </p:sp>
      <p:cxnSp>
        <p:nvCxnSpPr>
          <p:cNvPr id="4" name="Ravni poveznik 7"/>
          <p:cNvCxnSpPr/>
          <p:nvPr/>
        </p:nvCxnSpPr>
        <p:spPr>
          <a:xfrm>
            <a:off x="2987820" y="3068964"/>
            <a:ext cx="504063" cy="0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</a:ln>
        </p:spPr>
      </p:cxn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47" y="1340766"/>
            <a:ext cx="7766300" cy="4752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 noGrp="1"/>
          </p:cNvSpPr>
          <p:nvPr>
            <p:ph type="body" idx="4294967295"/>
          </p:nvPr>
        </p:nvSpPr>
        <p:spPr>
          <a:xfrm>
            <a:off x="449263" y="765179"/>
            <a:ext cx="8694736" cy="5543549"/>
          </a:xfrm>
        </p:spPr>
        <p:txBody>
          <a:bodyPr/>
          <a:lstStyle/>
          <a:p>
            <a:pPr lvl="0" algn="just"/>
            <a:endParaRPr lang="hr-HR" b="1">
              <a:solidFill>
                <a:srgbClr val="4F6228"/>
              </a:solidFill>
              <a:effectLst>
                <a:outerShdw dist="38096" dir="2700000">
                  <a:srgbClr val="000000"/>
                </a:outerShdw>
              </a:effectLst>
            </a:endParaRPr>
          </a:p>
          <a:p>
            <a:pPr lvl="0"/>
            <a:endParaRPr lang="pl-PL" b="1">
              <a:solidFill>
                <a:srgbClr val="4F6228"/>
              </a:solidFill>
            </a:endParaRPr>
          </a:p>
          <a:p>
            <a:pPr lvl="0"/>
            <a:endParaRPr lang="hr-HR" b="1"/>
          </a:p>
          <a:p>
            <a:pPr lvl="0"/>
            <a:endParaRPr lang="hr-HR"/>
          </a:p>
        </p:txBody>
      </p:sp>
      <p:sp>
        <p:nvSpPr>
          <p:cNvPr id="3" name="Subtitle 1"/>
          <p:cNvSpPr txBox="1"/>
          <p:nvPr/>
        </p:nvSpPr>
        <p:spPr>
          <a:xfrm>
            <a:off x="107506" y="404667"/>
            <a:ext cx="8640961" cy="62646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marR="0" lvl="1" indent="-34290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1" indent="-34290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1" indent="-34290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1" indent="-34290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700" b="1" i="0" u="none" strike="noStrike" kern="0" cap="none" spc="0" baseline="0">
                <a:solidFill>
                  <a:srgbClr val="4F6228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imes New Roman"/>
                <a:cs typeface="Times New Roman" pitchFamily="18"/>
              </a:rPr>
              <a:t>Dodatni kriteriji</a:t>
            </a:r>
          </a:p>
          <a:p>
            <a:pPr marL="342900" marR="0" lvl="1" indent="-34290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1" indent="-34290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1" indent="-34290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1" indent="-34290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1" indent="-34290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1" indent="-34290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1" indent="-34290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1" indent="-34290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1" indent="-34290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1" indent="-34290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1" indent="-34290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1" indent="-34290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</a:rPr>
              <a:t>Odnosi se na bilo koji sektor iz članka 4. stavka 4. Pravilnika o priznavanju i potporama za početak rada proizvođačkih organizacija (»Narodne novine«, br. 81/15, 97/15, 100/15, 101/15 i 124/15).</a:t>
            </a: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Times New Roman" pitchFamily="18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20892"/>
            <a:ext cx="8229600" cy="2108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/>
          <p:nvPr/>
        </p:nvSpPr>
        <p:spPr>
          <a:xfrm>
            <a:off x="251524" y="1772820"/>
            <a:ext cx="8229600" cy="37444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400" b="1" i="1" u="none" strike="noStrike" kern="0" cap="none" spc="0" baseline="0">
                <a:solidFill>
                  <a:srgbClr val="376092"/>
                </a:solidFill>
                <a:uFillTx/>
                <a:latin typeface="Berlin Sans FB Demi" pitchFamily="34"/>
              </a:rPr>
              <a:t>HVALA NA POZORNOSTI!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3200" b="1" i="1" u="none" strike="noStrike" kern="0" cap="none" spc="0" baseline="0">
              <a:solidFill>
                <a:srgbClr val="4F6228"/>
              </a:solidFill>
              <a:uFillTx/>
              <a:latin typeface="Times New Roman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b="1" i="1" u="none" strike="noStrike" kern="0" cap="none" spc="0" baseline="0">
                <a:solidFill>
                  <a:srgbClr val="4F6228"/>
                </a:solidFill>
                <a:uFillTx/>
                <a:latin typeface="Times New Roman"/>
                <a:hlinkClick r:id="" action="ppaction://hlinkfile"/>
              </a:rPr>
              <a:t>www.mps.hr</a:t>
            </a:r>
            <a:endParaRPr lang="hr-HR" sz="3200" b="1" i="1" u="none" strike="noStrike" kern="0" cap="none" spc="0" baseline="0">
              <a:solidFill>
                <a:srgbClr val="4F6228"/>
              </a:solidFill>
              <a:uFillTx/>
              <a:latin typeface="Times New Roman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3200" b="1" i="1" u="none" strike="noStrike" kern="0" cap="none" spc="0" baseline="0">
              <a:solidFill>
                <a:srgbClr val="4F6228"/>
              </a:solidFill>
              <a:uFillTx/>
              <a:latin typeface="Times New Roman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b="1" i="1" u="none" strike="noStrike" kern="0" cap="none" spc="0" baseline="0">
                <a:solidFill>
                  <a:srgbClr val="4F6228"/>
                </a:solidFill>
                <a:uFillTx/>
                <a:latin typeface="Times New Roman"/>
                <a:hlinkClick r:id="rId2"/>
              </a:rPr>
              <a:t>eafrd@mps.hr</a:t>
            </a:r>
            <a:endParaRPr lang="hr-HR" sz="3200" b="1" i="1" u="none" strike="noStrike" kern="0" cap="none" spc="0" baseline="0">
              <a:solidFill>
                <a:srgbClr val="4F6228"/>
              </a:solidFill>
              <a:uFillTx/>
              <a:latin typeface="Times New Roman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3200" b="1" i="1" u="none" strike="noStrike" kern="0" cap="none" spc="0" baseline="0">
              <a:solidFill>
                <a:srgbClr val="4F6228"/>
              </a:solidFill>
              <a:uFillTx/>
              <a:latin typeface="Times New Roman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b="1" i="1" u="none" strike="noStrike" kern="0" cap="none" spc="0" baseline="0">
                <a:solidFill>
                  <a:srgbClr val="376092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imes New Roman"/>
              </a:rPr>
              <a:t>01/6106 – 908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800" b="1" i="0" u="none" strike="noStrike" kern="0" cap="none" spc="0" baseline="0">
              <a:solidFill>
                <a:srgbClr val="0070C0"/>
              </a:solidFill>
              <a:uFillTx/>
              <a:latin typeface="Arial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1691676" y="6360173"/>
            <a:ext cx="5795064" cy="4743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ts val="800"/>
              </a:lnSpc>
              <a:spcBef>
                <a:spcPts val="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800" b="1" i="1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SUFINANCIRANO SREDSTVIMA EUROPSKE UNIJE </a:t>
            </a:r>
          </a:p>
          <a:p>
            <a:pPr marL="0" marR="0" lvl="0" indent="0" algn="ctr" defTabSz="914400" rtl="0" fontAlgn="auto" hangingPunct="1">
              <a:lnSpc>
                <a:spcPts val="800"/>
              </a:lnSpc>
              <a:spcBef>
                <a:spcPts val="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800" b="1" i="1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EUROPSKI POLJOPRIVREDNI FOND ZA RURALNI RAZVOJ – EUROPA ULAŽE U RURALNA PODRUČJA</a:t>
            </a:r>
            <a:endParaRPr lang="hr-HR" sz="800" b="1" i="1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ts val="800"/>
              </a:lnSpc>
              <a:spcBef>
                <a:spcPts val="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800" b="1" i="1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PROGRAM RURALNOG RAZVOJA REPUBLIKE HRVATSKE ZA RAZDOBLJE 2014. – 2020 . </a:t>
            </a:r>
            <a:endParaRPr lang="hr-HR" sz="8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976" y="6395752"/>
            <a:ext cx="795646" cy="403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23925" y="6395752"/>
            <a:ext cx="796442" cy="403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E:\prezentacije\2015\ESI FONDOVI LOGOTIPI\ESI FONDOVI LOGOTIPI\EUROPSKI STRUKTURNI I INVESTICIJSKI FONDOVI\Europski strukturni i investicijski fondovi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581951" y="4560313"/>
            <a:ext cx="2433904" cy="1079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E:\prezentacije\2015\ESI FONDOVI LOGOTIPI\ESI FONDOVI LOGOTIPI\PROGRAM RURALNOG RAZVOJA\Program ruralnog razvoja_BOJA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593756" y="3356990"/>
            <a:ext cx="2462086" cy="1079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 noGrp="1"/>
          </p:cNvSpPr>
          <p:nvPr>
            <p:ph type="body" idx="4294967295"/>
          </p:nvPr>
        </p:nvSpPr>
        <p:spPr>
          <a:xfrm>
            <a:off x="449263" y="765179"/>
            <a:ext cx="8694736" cy="5543549"/>
          </a:xfrm>
        </p:spPr>
        <p:txBody>
          <a:bodyPr/>
          <a:lstStyle/>
          <a:p>
            <a:pPr lvl="0" algn="just"/>
            <a:endParaRPr lang="hr-HR" b="1">
              <a:solidFill>
                <a:srgbClr val="4F6228"/>
              </a:solidFill>
              <a:effectLst>
                <a:outerShdw dist="38096" dir="2700000">
                  <a:srgbClr val="000000"/>
                </a:outerShdw>
              </a:effectLst>
            </a:endParaRPr>
          </a:p>
          <a:p>
            <a:pPr lvl="0"/>
            <a:endParaRPr lang="pl-PL" b="1">
              <a:solidFill>
                <a:srgbClr val="4F6228"/>
              </a:solidFill>
            </a:endParaRPr>
          </a:p>
          <a:p>
            <a:pPr lvl="0"/>
            <a:endParaRPr lang="hr-HR" b="1"/>
          </a:p>
          <a:p>
            <a:pPr lvl="0"/>
            <a:endParaRPr lang="hr-HR"/>
          </a:p>
        </p:txBody>
      </p:sp>
      <p:sp>
        <p:nvSpPr>
          <p:cNvPr id="3" name="Subtitle 1"/>
          <p:cNvSpPr txBox="1"/>
          <p:nvPr/>
        </p:nvSpPr>
        <p:spPr>
          <a:xfrm>
            <a:off x="251524" y="1052739"/>
            <a:ext cx="8640961" cy="54726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marR="0" lvl="0" indent="-34290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700" b="1" i="0" u="none" strike="noStrike" kern="0" cap="none" spc="0" baseline="0">
                <a:solidFill>
                  <a:srgbClr val="4F6228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imes New Roman"/>
                <a:cs typeface="Times New Roman" pitchFamily="18"/>
              </a:rPr>
              <a:t>Korisnici</a:t>
            </a:r>
          </a:p>
          <a:p>
            <a:pPr marL="0" marR="0" lvl="0" indent="0" algn="just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6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P</a:t>
            </a:r>
            <a:r>
              <a:rPr lang="vi-VN" sz="16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roizvođačke organizacije priznate u razdoblju od 1. siječnja 2014. godine do 31. prosinca 2020. godine u bilo kojem sektoru poljoprivredne proizvodnje u rangu mikro, malih i srednjih poduzeća.</a:t>
            </a:r>
            <a:endParaRPr lang="hr-HR" sz="16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just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1" i="0" u="none" strike="noStrike" kern="0" cap="none" spc="0" baseline="0">
              <a:solidFill>
                <a:srgbClr val="000000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Times New Roman" pitchFamily="18"/>
              <a:cs typeface="Times New Roman" pitchFamily="18"/>
            </a:endParaRPr>
          </a:p>
          <a:p>
            <a:pPr marL="342900" marR="0" lvl="0" indent="-34290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700" b="1" i="0" u="none" strike="noStrike" kern="0" cap="none" spc="0" baseline="0">
                <a:solidFill>
                  <a:srgbClr val="4F6228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imes New Roman"/>
                <a:cs typeface="Times New Roman" pitchFamily="18"/>
              </a:rPr>
              <a:t>Prihvatljive aktivnosti</a:t>
            </a:r>
          </a:p>
          <a:p>
            <a:pPr marL="0" marR="0" lvl="0" indent="0" algn="just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1. </a:t>
            </a:r>
            <a:r>
              <a:rPr lang="vi-VN" sz="1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poznavanje i prikupljanje podataka o proizvodnji članova proizvođačke organizacije</a:t>
            </a:r>
          </a:p>
          <a:p>
            <a:pPr marL="0" marR="0" lvl="0" indent="0" algn="just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1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2. sakupljanje, sortiranje, skladištenje i pakiranje proizvodnje članova proizvođačke organizacije</a:t>
            </a:r>
          </a:p>
          <a:p>
            <a:pPr marL="0" marR="0" lvl="0" indent="0" algn="just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1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3. komercijalno i računovodstveno upravljanje i/ili</a:t>
            </a:r>
          </a:p>
          <a:p>
            <a:pPr marL="0" marR="0" lvl="0" indent="0" algn="just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1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4. centralizirano knjigovodstvo i sustav fakturiranja.</a:t>
            </a:r>
          </a:p>
          <a:p>
            <a:pPr marL="342900" marR="0" lvl="0" indent="-34290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700" b="1" i="0" u="none" strike="noStrike" kern="0" cap="none" spc="0" baseline="0">
              <a:solidFill>
                <a:srgbClr val="4F6228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Times New Roman"/>
              <a:cs typeface="Times New Roman" pitchFamily="18"/>
            </a:endParaRPr>
          </a:p>
          <a:p>
            <a:pPr marL="342900" marR="0" lvl="0" indent="-34290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700" b="1" i="0" u="none" strike="noStrike" kern="1200" cap="none" spc="0" baseline="0">
                <a:solidFill>
                  <a:srgbClr val="4F6228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imes New Roman"/>
                <a:cs typeface="Times New Roman" pitchFamily="18"/>
              </a:rPr>
              <a:t>Prihvatljivi troškovi</a:t>
            </a:r>
          </a:p>
          <a:p>
            <a:pPr marL="0" marR="0" lvl="0" indent="0" algn="just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1600" b="0" i="0" u="none" strike="noStrike" kern="0" cap="none" spc="0" baseline="0">
                <a:solidFill>
                  <a:srgbClr val="000000"/>
                </a:solidFill>
                <a:uFillTx/>
                <a:latin typeface="Times New Roman"/>
              </a:rPr>
              <a:t>1. administrativni troškovi</a:t>
            </a:r>
          </a:p>
          <a:p>
            <a:pPr marL="0" marR="0" lvl="0" indent="0" algn="just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1600" b="0" i="0" u="none" strike="noStrike" kern="0" cap="none" spc="0" baseline="0">
                <a:solidFill>
                  <a:srgbClr val="000000"/>
                </a:solidFill>
                <a:uFillTx/>
                <a:latin typeface="Times New Roman"/>
              </a:rPr>
              <a:t>2. troškovi najma, režija i uređenja uredskog prostora</a:t>
            </a:r>
          </a:p>
          <a:p>
            <a:pPr marL="0" marR="0" lvl="0" indent="0" algn="just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1600" b="0" i="0" u="none" strike="noStrike" kern="0" cap="none" spc="0" baseline="0">
                <a:solidFill>
                  <a:srgbClr val="000000"/>
                </a:solidFill>
                <a:uFillTx/>
                <a:latin typeface="Times New Roman"/>
              </a:rPr>
              <a:t>3. troškovi (koncentriranja proizvoda) udruženog stavljanja na tržište (plasiranja) proizvoda vlastitih članova</a:t>
            </a:r>
          </a:p>
          <a:p>
            <a:pPr marL="0" marR="0" lvl="0" indent="0" algn="just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1600" b="0" i="0" u="none" strike="noStrike" kern="0" cap="none" spc="0" baseline="0">
                <a:solidFill>
                  <a:srgbClr val="000000"/>
                </a:solidFill>
                <a:uFillTx/>
                <a:latin typeface="Times New Roman"/>
              </a:rPr>
              <a:t>4. troškovi pripreme proizvoda za prodaju, objedinjavanje ponude, prodaje i opskrbu kupaca na veliko</a:t>
            </a:r>
          </a:p>
          <a:p>
            <a:pPr marL="0" marR="0" lvl="0" indent="0" algn="just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1600" b="0" i="0" u="none" strike="noStrike" kern="0" cap="none" spc="0" baseline="0">
                <a:solidFill>
                  <a:srgbClr val="000000"/>
                </a:solidFill>
                <a:uFillTx/>
                <a:latin typeface="Times New Roman"/>
              </a:rPr>
              <a:t>5. kupnja informatičke opreme i tehnologije</a:t>
            </a:r>
          </a:p>
          <a:p>
            <a:pPr marL="0" marR="0" lvl="0" indent="0" algn="just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1600" b="0" i="0" u="none" strike="noStrike" kern="0" cap="none" spc="0" baseline="0">
                <a:solidFill>
                  <a:srgbClr val="000000"/>
                </a:solidFill>
                <a:uFillTx/>
                <a:latin typeface="Times New Roman"/>
              </a:rPr>
              <a:t>6. trošak bruto plaća zaposlenih djelatnika i/ili</a:t>
            </a:r>
          </a:p>
          <a:p>
            <a:pPr marL="0" marR="0" lvl="0" indent="0" algn="just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1600" b="0" i="0" u="none" strike="noStrike" kern="0" cap="none" spc="0" baseline="0">
                <a:solidFill>
                  <a:srgbClr val="000000"/>
                </a:solidFill>
                <a:uFillTx/>
                <a:latin typeface="Times New Roman"/>
              </a:rPr>
              <a:t>7. troškovi zajedničkog nastupa na tržištu proizvođačke organizacije.</a:t>
            </a:r>
          </a:p>
          <a:p>
            <a:pPr marL="342900" marR="0" lvl="0" indent="-34290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700" b="1" i="0" u="none" strike="noStrike" kern="1200" cap="none" spc="0" baseline="0">
              <a:solidFill>
                <a:srgbClr val="4F6228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Times New Roman"/>
              <a:cs typeface="Times New Roman" pitchFamily="18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3000" b="0" i="0" u="none" strike="noStrike" kern="1200" cap="none" spc="0" baseline="0">
              <a:solidFill>
                <a:srgbClr val="254061"/>
              </a:solidFill>
              <a:uFillTx/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 noGrp="1"/>
          </p:cNvSpPr>
          <p:nvPr>
            <p:ph type="body" idx="4294967295"/>
          </p:nvPr>
        </p:nvSpPr>
        <p:spPr>
          <a:xfrm>
            <a:off x="449263" y="765179"/>
            <a:ext cx="8694736" cy="5543549"/>
          </a:xfrm>
        </p:spPr>
        <p:txBody>
          <a:bodyPr/>
          <a:lstStyle/>
          <a:p>
            <a:pPr lvl="0" algn="just"/>
            <a:endParaRPr lang="hr-HR" b="1">
              <a:solidFill>
                <a:srgbClr val="4F6228"/>
              </a:solidFill>
              <a:effectLst>
                <a:outerShdw dist="38096" dir="2700000">
                  <a:srgbClr val="000000"/>
                </a:outerShdw>
              </a:effectLst>
            </a:endParaRPr>
          </a:p>
          <a:p>
            <a:pPr lvl="0"/>
            <a:endParaRPr lang="pl-PL" b="1">
              <a:solidFill>
                <a:srgbClr val="4F6228"/>
              </a:solidFill>
            </a:endParaRPr>
          </a:p>
          <a:p>
            <a:pPr lvl="0"/>
            <a:endParaRPr lang="hr-HR" b="1"/>
          </a:p>
          <a:p>
            <a:pPr lvl="0"/>
            <a:endParaRPr lang="hr-HR"/>
          </a:p>
        </p:txBody>
      </p:sp>
      <p:sp>
        <p:nvSpPr>
          <p:cNvPr id="3" name="Subtitle 1"/>
          <p:cNvSpPr txBox="1"/>
          <p:nvPr/>
        </p:nvSpPr>
        <p:spPr>
          <a:xfrm>
            <a:off x="251524" y="764703"/>
            <a:ext cx="8640961" cy="57606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marR="0" lvl="0" indent="-34290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700" b="1" i="0" u="none" strike="noStrike" kern="0" cap="none" spc="0" baseline="0">
                <a:solidFill>
                  <a:srgbClr val="4F6228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imes New Roman"/>
                <a:cs typeface="Times New Roman" pitchFamily="18"/>
              </a:rPr>
              <a:t>L</a:t>
            </a:r>
            <a:r>
              <a:rPr lang="hr-HR" sz="1700" b="1" i="0" u="none" strike="noStrike" kern="1200" cap="none" spc="0" baseline="0">
                <a:solidFill>
                  <a:srgbClr val="4F6228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imes New Roman"/>
                <a:cs typeface="Times New Roman" pitchFamily="18"/>
              </a:rPr>
              <a:t>ista prihvatljivih troškova - prijedlog</a:t>
            </a:r>
          </a:p>
          <a:p>
            <a:pPr marL="0" marR="0" lvl="0" indent="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700" b="1" i="0" u="none" strike="noStrike" kern="1200" cap="none" spc="0" baseline="0">
                <a:solidFill>
                  <a:srgbClr val="4F6228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imes New Roman"/>
                <a:cs typeface="Times New Roman" pitchFamily="18"/>
              </a:rPr>
              <a:t> </a:t>
            </a:r>
          </a:p>
          <a:p>
            <a:pPr marL="0" marR="0" lvl="0" indent="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500" b="1" i="0" u="none" strike="noStrike" kern="1200" cap="none" spc="0" baseline="0">
                <a:solidFill>
                  <a:srgbClr val="4F6228"/>
                </a:solidFill>
                <a:uFillTx/>
                <a:latin typeface="Times New Roman"/>
                <a:cs typeface="Times New Roman" pitchFamily="18"/>
              </a:rPr>
              <a:t>    </a:t>
            </a:r>
            <a:endParaRPr lang="hr-HR" sz="3000" b="0" i="0" u="none" strike="noStrike" kern="1200" cap="none" spc="0" baseline="0">
              <a:solidFill>
                <a:srgbClr val="254061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51" y="1383788"/>
            <a:ext cx="8071107" cy="4425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 noGrp="1"/>
          </p:cNvSpPr>
          <p:nvPr>
            <p:ph type="body" idx="4294967295"/>
          </p:nvPr>
        </p:nvSpPr>
        <p:spPr>
          <a:xfrm>
            <a:off x="449263" y="765179"/>
            <a:ext cx="8694736" cy="5543549"/>
          </a:xfrm>
        </p:spPr>
        <p:txBody>
          <a:bodyPr/>
          <a:lstStyle/>
          <a:p>
            <a:pPr lvl="0" algn="just"/>
            <a:endParaRPr lang="hr-HR" b="1">
              <a:solidFill>
                <a:srgbClr val="4F6228"/>
              </a:solidFill>
              <a:effectLst>
                <a:outerShdw dist="38096" dir="2700000">
                  <a:srgbClr val="000000"/>
                </a:outerShdw>
              </a:effectLst>
            </a:endParaRPr>
          </a:p>
          <a:p>
            <a:pPr lvl="0"/>
            <a:endParaRPr lang="pl-PL" b="1">
              <a:solidFill>
                <a:srgbClr val="4F6228"/>
              </a:solidFill>
            </a:endParaRPr>
          </a:p>
          <a:p>
            <a:pPr lvl="0"/>
            <a:endParaRPr lang="hr-HR" b="1"/>
          </a:p>
          <a:p>
            <a:pPr lvl="0"/>
            <a:endParaRPr lang="hr-HR"/>
          </a:p>
        </p:txBody>
      </p:sp>
      <p:sp>
        <p:nvSpPr>
          <p:cNvPr id="3" name="Subtitle 1"/>
          <p:cNvSpPr txBox="1"/>
          <p:nvPr/>
        </p:nvSpPr>
        <p:spPr>
          <a:xfrm>
            <a:off x="251524" y="764703"/>
            <a:ext cx="8640961" cy="57606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marR="0" lvl="0" indent="-34290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700" b="1" i="0" u="none" strike="noStrike" kern="0" cap="none" spc="0" baseline="0">
                <a:solidFill>
                  <a:srgbClr val="4F6228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imes New Roman"/>
                <a:cs typeface="Times New Roman" pitchFamily="18"/>
              </a:rPr>
              <a:t>L</a:t>
            </a:r>
            <a:r>
              <a:rPr lang="hr-HR" sz="1700" b="1" i="0" u="none" strike="noStrike" kern="1200" cap="none" spc="0" baseline="0">
                <a:solidFill>
                  <a:srgbClr val="4F6228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imes New Roman"/>
                <a:cs typeface="Times New Roman" pitchFamily="18"/>
              </a:rPr>
              <a:t>ista prihvatljivih troškova - prijedlog</a:t>
            </a:r>
          </a:p>
          <a:p>
            <a:pPr marL="0" marR="0" lvl="0" indent="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700" b="1" i="0" u="none" strike="noStrike" kern="1200" cap="none" spc="0" baseline="0">
                <a:solidFill>
                  <a:srgbClr val="4F6228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imes New Roman"/>
                <a:cs typeface="Times New Roman" pitchFamily="18"/>
              </a:rPr>
              <a:t> </a:t>
            </a:r>
          </a:p>
          <a:p>
            <a:pPr marL="0" marR="0" lvl="0" indent="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500" b="1" i="0" u="none" strike="noStrike" kern="1200" cap="none" spc="0" baseline="0">
                <a:solidFill>
                  <a:srgbClr val="4F6228"/>
                </a:solidFill>
                <a:uFillTx/>
                <a:latin typeface="Times New Roman"/>
                <a:cs typeface="Times New Roman" pitchFamily="18"/>
              </a:rPr>
              <a:t>    </a:t>
            </a:r>
            <a:endParaRPr lang="hr-HR" sz="3000" b="0" i="0" u="none" strike="noStrike" kern="1200" cap="none" spc="0" baseline="0">
              <a:solidFill>
                <a:srgbClr val="254061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9" y="1456940"/>
            <a:ext cx="8217411" cy="4206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 noGrp="1"/>
          </p:cNvSpPr>
          <p:nvPr>
            <p:ph type="body" idx="4294967295"/>
          </p:nvPr>
        </p:nvSpPr>
        <p:spPr>
          <a:xfrm>
            <a:off x="449263" y="765179"/>
            <a:ext cx="8694736" cy="5543549"/>
          </a:xfrm>
        </p:spPr>
        <p:txBody>
          <a:bodyPr/>
          <a:lstStyle/>
          <a:p>
            <a:pPr lvl="0" algn="just"/>
            <a:endParaRPr lang="hr-HR" b="1">
              <a:solidFill>
                <a:srgbClr val="4F6228"/>
              </a:solidFill>
              <a:effectLst>
                <a:outerShdw dist="38096" dir="2700000">
                  <a:srgbClr val="000000"/>
                </a:outerShdw>
              </a:effectLst>
            </a:endParaRPr>
          </a:p>
          <a:p>
            <a:pPr lvl="0"/>
            <a:endParaRPr lang="pl-PL" b="1">
              <a:solidFill>
                <a:srgbClr val="4F6228"/>
              </a:solidFill>
            </a:endParaRPr>
          </a:p>
          <a:p>
            <a:pPr lvl="0"/>
            <a:endParaRPr lang="hr-HR" b="1"/>
          </a:p>
          <a:p>
            <a:pPr lvl="0"/>
            <a:endParaRPr lang="hr-HR"/>
          </a:p>
        </p:txBody>
      </p:sp>
      <p:sp>
        <p:nvSpPr>
          <p:cNvPr id="3" name="Subtitle 1"/>
          <p:cNvSpPr txBox="1"/>
          <p:nvPr/>
        </p:nvSpPr>
        <p:spPr>
          <a:xfrm>
            <a:off x="250307" y="692694"/>
            <a:ext cx="8712970" cy="59766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1" i="0" u="none" strike="noStrike" kern="1200" cap="none" spc="0" baseline="0">
              <a:solidFill>
                <a:srgbClr val="000000"/>
              </a:solidFill>
              <a:uFillTx/>
              <a:latin typeface="Times New Roman"/>
              <a:cs typeface="Times New Roman" pitchFamily="18"/>
            </a:endParaRPr>
          </a:p>
          <a:p>
            <a:pPr marL="342900" marR="0" lvl="0" indent="-34290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700" b="1" i="0" u="none" strike="noStrike" kern="0" cap="none" spc="0" baseline="0">
                <a:solidFill>
                  <a:srgbClr val="4F6228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imes New Roman"/>
                <a:cs typeface="Times New Roman" pitchFamily="18"/>
              </a:rPr>
              <a:t>Javna potpora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vi-VN" sz="1600" b="0" i="0" u="none" strike="noStrike" kern="1200" cap="none" spc="0" baseline="0">
              <a:solidFill>
                <a:srgbClr val="000000"/>
              </a:solidFill>
              <a:uFillTx/>
              <a:latin typeface="Times New Roman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1700" b="1" i="0" u="none" strike="noStrike" kern="0" cap="none" spc="0" baseline="0">
                <a:solidFill>
                  <a:srgbClr val="4F6228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imes New Roman"/>
                <a:cs typeface="Times New Roman" pitchFamily="18"/>
              </a:rPr>
              <a:t>prva rata – 10 % </a:t>
            </a:r>
            <a:r>
              <a:rPr lang="vi-VN" sz="16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</a:rPr>
              <a:t>od godišnje vrijednosti utržene proizvodnje, ali ne više od 100.000 eura </a:t>
            </a:r>
            <a:endParaRPr lang="hr-HR" sz="1600" b="0" i="0" u="none" strike="noStrike" kern="1200" cap="none" spc="0" baseline="0">
              <a:solidFill>
                <a:srgbClr val="000000"/>
              </a:solidFill>
              <a:uFillTx/>
              <a:latin typeface="Times New Roman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0" i="0" u="none" strike="noStrike" kern="1200" cap="none" spc="0" baseline="0">
              <a:solidFill>
                <a:srgbClr val="000000"/>
              </a:solidFill>
              <a:uFillTx/>
              <a:latin typeface="Times New Roman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1700" b="1" i="0" u="none" strike="noStrike" kern="0" cap="none" spc="0" baseline="0">
                <a:solidFill>
                  <a:srgbClr val="4F6228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imes New Roman"/>
                <a:cs typeface="Times New Roman" pitchFamily="18"/>
              </a:rPr>
              <a:t>2. druga rata – 9 % </a:t>
            </a:r>
            <a:r>
              <a:rPr lang="vi-VN" sz="16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</a:rPr>
              <a:t>od godišnje vrijednosti utržene proizvodnje proizvođačke organizacije za prethodnu poslovnu godinu, ali ne više od 100.000 eura isplatit će se na temelju zahtjeva za isplatu, izvješća o provedbi aktivnosti iz poslovnog plana za prethodnu poslovnu godinu i podataka o vrijednosti utržene proizvodnje za prethodnu poslovnu godinu</a:t>
            </a:r>
            <a:endParaRPr lang="hr-HR" sz="1600" b="0" i="0" u="none" strike="noStrike" kern="1200" cap="none" spc="0" baseline="0">
              <a:solidFill>
                <a:srgbClr val="000000"/>
              </a:solidFill>
              <a:uFillTx/>
              <a:latin typeface="Times New Roman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vi-VN" sz="1600" b="0" i="0" u="none" strike="noStrike" kern="1200" cap="none" spc="0" baseline="0">
              <a:solidFill>
                <a:srgbClr val="000000"/>
              </a:solidFill>
              <a:uFillTx/>
              <a:latin typeface="Times New Roman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1700" b="1" i="0" u="none" strike="noStrike" kern="0" cap="none" spc="0" baseline="0">
                <a:solidFill>
                  <a:srgbClr val="4F6228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imes New Roman"/>
                <a:cs typeface="Times New Roman" pitchFamily="18"/>
              </a:rPr>
              <a:t>3. treća rata – 8 % </a:t>
            </a:r>
            <a:r>
              <a:rPr lang="vi-VN" sz="16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</a:rPr>
              <a:t>od godišnje vrijednosti utržene proizvodnje proizvođačke organizacije za prethodnu poslovnu godinu, ali ne više od 100.000 eura isplatit će se na temelju zahtjeva za isplatu, izvješća o provedbi aktivnosti iz poslovnog plana za prethodnu poslovnu godinu i podataka o vrijednosti utržene proizvodnje za prethodnu poslovnu godinu</a:t>
            </a:r>
            <a:endParaRPr lang="hr-HR" sz="1600" b="0" i="0" u="none" strike="noStrike" kern="1200" cap="none" spc="0" baseline="0">
              <a:solidFill>
                <a:srgbClr val="000000"/>
              </a:solidFill>
              <a:uFillTx/>
              <a:latin typeface="Times New Roman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vi-VN" sz="1600" b="0" i="0" u="none" strike="noStrike" kern="1200" cap="none" spc="0" baseline="0">
              <a:solidFill>
                <a:srgbClr val="000000"/>
              </a:solidFill>
              <a:uFillTx/>
              <a:latin typeface="Times New Roman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1700" b="1" i="0" u="none" strike="noStrike" kern="0" cap="none" spc="0" baseline="0">
                <a:solidFill>
                  <a:srgbClr val="4F6228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imes New Roman"/>
                <a:cs typeface="Times New Roman" pitchFamily="18"/>
              </a:rPr>
              <a:t>4. četvrta rata – 7 % </a:t>
            </a:r>
            <a:r>
              <a:rPr lang="vi-VN" sz="16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</a:rPr>
              <a:t>od godišnje vrijednosti utržene proizvodnje proizvođačke organizacije za prethodnu poslovnu godinu, ali ne više od 100.000 eura isplatit će se na temelju zahtjeva za isplatu, izvješća o provedbi aktivnosti iz poslovnog plana za prethodnu poslovnu godinu i podataka o vrijednosti utržene proizvodnje za prethodnu poslovnu godinu</a:t>
            </a:r>
            <a:endParaRPr lang="hr-HR" sz="1600" b="0" i="0" u="none" strike="noStrike" kern="1200" cap="none" spc="0" baseline="0">
              <a:solidFill>
                <a:srgbClr val="000000"/>
              </a:solidFill>
              <a:uFillTx/>
              <a:latin typeface="Times New Roman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vi-VN" sz="1600" b="0" i="0" u="none" strike="noStrike" kern="1200" cap="none" spc="0" baseline="0">
              <a:solidFill>
                <a:srgbClr val="000000"/>
              </a:solidFill>
              <a:uFillTx/>
              <a:latin typeface="Times New Roman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1700" b="1" i="0" u="none" strike="noStrike" kern="0" cap="none" spc="0" baseline="0">
                <a:solidFill>
                  <a:srgbClr val="4F6228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imes New Roman"/>
                <a:cs typeface="Times New Roman" pitchFamily="18"/>
              </a:rPr>
              <a:t>5. peta rata – 6 % </a:t>
            </a:r>
            <a:r>
              <a:rPr lang="vi-VN" sz="16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</a:rPr>
              <a:t>od godišnje vrijednosti utržene proizvodnje proizvođačke organizacije za prethodnu poslovnu godinu, ali ne više od 100.000 eura isplatit će se na temelju zahtjeva za isplatu i završnog izvješća o ostvarenju ciljeva planiranih u poslovnom planu.</a:t>
            </a:r>
          </a:p>
          <a:p>
            <a:pPr marL="342900" marR="0" lvl="0" indent="-3429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cs typeface="Times New Roman" pitchFamily="18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3200" b="0" i="0" u="none" strike="noStrike" kern="1200" cap="none" spc="0" baseline="0">
              <a:solidFill>
                <a:srgbClr val="254061"/>
              </a:solidFill>
              <a:uFillTx/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 noGrp="1"/>
          </p:cNvSpPr>
          <p:nvPr>
            <p:ph type="body" idx="4294967295"/>
          </p:nvPr>
        </p:nvSpPr>
        <p:spPr>
          <a:xfrm>
            <a:off x="449263" y="765179"/>
            <a:ext cx="8694736" cy="5543549"/>
          </a:xfrm>
        </p:spPr>
        <p:txBody>
          <a:bodyPr/>
          <a:lstStyle/>
          <a:p>
            <a:pPr lvl="0" algn="just"/>
            <a:endParaRPr lang="hr-HR" b="1">
              <a:solidFill>
                <a:srgbClr val="4F6228"/>
              </a:solidFill>
              <a:effectLst>
                <a:outerShdw dist="38096" dir="2700000">
                  <a:srgbClr val="000000"/>
                </a:outerShdw>
              </a:effectLst>
            </a:endParaRPr>
          </a:p>
          <a:p>
            <a:pPr lvl="0"/>
            <a:endParaRPr lang="pl-PL" b="1">
              <a:solidFill>
                <a:srgbClr val="4F6228"/>
              </a:solidFill>
            </a:endParaRPr>
          </a:p>
          <a:p>
            <a:pPr lvl="0"/>
            <a:endParaRPr lang="hr-HR" b="1"/>
          </a:p>
          <a:p>
            <a:pPr lvl="0"/>
            <a:endParaRPr lang="hr-HR"/>
          </a:p>
        </p:txBody>
      </p:sp>
      <p:sp>
        <p:nvSpPr>
          <p:cNvPr id="3" name="Subtitle 1"/>
          <p:cNvSpPr txBox="1"/>
          <p:nvPr/>
        </p:nvSpPr>
        <p:spPr>
          <a:xfrm>
            <a:off x="251524" y="908721"/>
            <a:ext cx="8712970" cy="57606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1" i="0" u="none" strike="noStrike" kern="1200" cap="none" spc="0" baseline="0">
              <a:solidFill>
                <a:srgbClr val="000000"/>
              </a:solidFill>
              <a:uFillTx/>
              <a:latin typeface="Times New Roman"/>
              <a:cs typeface="Times New Roman" pitchFamily="18"/>
            </a:endParaRPr>
          </a:p>
          <a:p>
            <a:pPr marL="342900" marR="0" lvl="0" indent="-34290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700" b="1" i="0" u="none" strike="noStrike" kern="0" cap="none" spc="0" baseline="0">
                <a:solidFill>
                  <a:srgbClr val="4F6228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imes New Roman"/>
                <a:cs typeface="Times New Roman" pitchFamily="18"/>
              </a:rPr>
              <a:t>Uvjeti prihvatljivosti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1" i="0" u="none" strike="noStrike" kern="0" cap="none" spc="0" baseline="0">
              <a:solidFill>
                <a:srgbClr val="000000"/>
              </a:solidFill>
              <a:uFillTx/>
              <a:latin typeface="Times New Roman"/>
              <a:cs typeface="Times New Roman" pitchFamily="18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6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1. Poslovni plan mora sadržavati najmanje jedan od ciljeva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1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just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a) prilagodbu proizvodnje i proizvoda zahtjevima tržišta</a:t>
            </a:r>
          </a:p>
          <a:p>
            <a:pPr marL="0" marR="0" lvl="0" indent="0" algn="just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b) zajedničko plasiranje proizvoda na tržište uključujući pripremu za prodaju, centralizaciju prodaje i ponude kupcima na veliko</a:t>
            </a:r>
          </a:p>
          <a:p>
            <a:pPr marL="0" marR="0" lvl="0" indent="0" algn="just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c) zajednička pravila o proizvodnji, posebno u pogledu ubiranja plodova i dostupnosti i</a:t>
            </a:r>
          </a:p>
          <a:p>
            <a:pPr marL="0" marR="0" lvl="0" indent="0" algn="just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6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d) razvoj poslovnih i marketinških vještina te olakšavanje inovativnih procesa</a:t>
            </a:r>
          </a:p>
          <a:p>
            <a:pPr marL="342900" marR="0" lvl="0" indent="-342900" algn="l" defTabSz="914400" rtl="0" fontAlgn="auto" hangingPunc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800" b="0" i="0" u="none" strike="noStrike" kern="0" cap="none" spc="0" baseline="0">
              <a:solidFill>
                <a:srgbClr val="000000"/>
              </a:solidFill>
              <a:uFillTx/>
              <a:latin typeface="Times New Roman"/>
              <a:cs typeface="Times New Roman" pitchFamily="18"/>
            </a:endParaRPr>
          </a:p>
          <a:p>
            <a:pPr marL="342900" marR="0" lvl="0" indent="-3429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0" i="0" u="none" strike="noStrike" kern="0" cap="none" spc="0" baseline="0">
              <a:solidFill>
                <a:srgbClr val="000000"/>
              </a:solidFill>
              <a:uFillTx/>
              <a:latin typeface="Times New Roman"/>
              <a:cs typeface="Times New Roman" pitchFamily="18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600" b="0" i="0" u="none" strike="noStrike" kern="0" cap="none" spc="0" baseline="0">
                <a:solidFill>
                  <a:srgbClr val="000000"/>
                </a:solidFill>
                <a:uFillTx/>
                <a:latin typeface="Times New Roman"/>
                <a:cs typeface="Times New Roman" pitchFamily="18"/>
              </a:rPr>
              <a:t>2. Korisnik prilikom podnošenja zahtjeva za potporu i svakog zahtjeva za isplatu mora imati podmirene odnosno regulirane financijske obveze prema državnom proračunu Republike Hrvatske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cs typeface="Times New Roman" pitchFamily="18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600" b="0" i="0" u="none" strike="noStrike" kern="0" cap="none" spc="0" baseline="0">
                <a:solidFill>
                  <a:srgbClr val="000000"/>
                </a:solidFill>
                <a:uFillTx/>
                <a:latin typeface="Times New Roman"/>
                <a:cs typeface="Times New Roman" pitchFamily="18"/>
              </a:rPr>
              <a:t>3. Nije dozvoljeno poduzimanje radnji koje bi mogle dovesti do financiranja istih prihvatljivih aktivnosti (ili troškova) iz ostalih fondova Europske unije, uključujući i prijavu na natječaj za dodjelu sredstava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cs typeface="Times New Roman" pitchFamily="18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600" b="0" i="0" u="none" strike="noStrike" kern="0" cap="none" spc="0" baseline="0">
                <a:solidFill>
                  <a:srgbClr val="000000"/>
                </a:solidFill>
                <a:uFillTx/>
                <a:latin typeface="Times New Roman"/>
                <a:cs typeface="Times New Roman" pitchFamily="18"/>
              </a:rPr>
              <a:t>4. </a:t>
            </a:r>
            <a:r>
              <a:rPr lang="vi-VN" sz="1600" b="0" i="0" u="none" strike="noStrike" kern="0" cap="none" spc="0" baseline="0">
                <a:solidFill>
                  <a:srgbClr val="000000"/>
                </a:solidFill>
                <a:uFillTx/>
                <a:latin typeface="Times New Roman"/>
                <a:cs typeface="Times New Roman" pitchFamily="18"/>
              </a:rPr>
              <a:t>Korisnik je dužan zadržati status priznate proizvođačke organizacije najmanje pet godina nakon konačne isplate potpore.</a:t>
            </a:r>
            <a:endParaRPr lang="hr-HR" sz="16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cs typeface="Times New Roman" pitchFamily="18"/>
            </a:endParaRPr>
          </a:p>
          <a:p>
            <a:pPr marL="342900" marR="0" lvl="0" indent="-342900" algn="l" defTabSz="914400" rtl="0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cs typeface="Times New Roman" pitchFamily="18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3200" b="0" i="0" u="none" strike="noStrike" kern="1200" cap="none" spc="0" baseline="0">
              <a:solidFill>
                <a:srgbClr val="254061"/>
              </a:solidFill>
              <a:uFillTx/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 noGrp="1"/>
          </p:cNvSpPr>
          <p:nvPr>
            <p:ph type="body" idx="4294967295"/>
          </p:nvPr>
        </p:nvSpPr>
        <p:spPr>
          <a:xfrm>
            <a:off x="449263" y="765179"/>
            <a:ext cx="8694736" cy="5543549"/>
          </a:xfrm>
        </p:spPr>
        <p:txBody>
          <a:bodyPr/>
          <a:lstStyle/>
          <a:p>
            <a:pPr lvl="0" algn="just"/>
            <a:endParaRPr lang="hr-HR" sz="1000" b="1">
              <a:solidFill>
                <a:srgbClr val="4F6228"/>
              </a:solidFill>
              <a:effectLst>
                <a:outerShdw dist="38096" dir="2700000">
                  <a:srgbClr val="000000"/>
                </a:outerShdw>
              </a:effectLst>
            </a:endParaRPr>
          </a:p>
          <a:p>
            <a:pPr lvl="0"/>
            <a:endParaRPr lang="pl-PL" b="1">
              <a:solidFill>
                <a:srgbClr val="4F6228"/>
              </a:solidFill>
            </a:endParaRPr>
          </a:p>
          <a:p>
            <a:pPr lvl="0"/>
            <a:endParaRPr lang="hr-HR" b="1"/>
          </a:p>
          <a:p>
            <a:pPr lvl="0"/>
            <a:endParaRPr lang="hr-HR"/>
          </a:p>
        </p:txBody>
      </p:sp>
      <p:sp>
        <p:nvSpPr>
          <p:cNvPr id="3" name="Pravokutnik 4"/>
          <p:cNvSpPr/>
          <p:nvPr/>
        </p:nvSpPr>
        <p:spPr>
          <a:xfrm>
            <a:off x="179515" y="692694"/>
            <a:ext cx="8640961" cy="527349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1" i="1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rPr>
              <a:t>SADRŽAJ POSLOVNOG PLANA ZA PROIZVOĐAČKE ORGANIZACIJE KORISNIKE MJERE </a:t>
            </a:r>
            <a:r>
              <a:rPr lang="hr-HR" sz="1100" b="1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rPr>
              <a:t>M09 „</a:t>
            </a:r>
            <a:r>
              <a:rPr lang="hr-HR" sz="1100" b="1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USPOSTAVA PROIZVOĐAČKIH GRUPA I ORGANIZACIJA“</a:t>
            </a:r>
            <a:r>
              <a:rPr lang="hr-HR" sz="1100" b="1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rPr>
              <a:t> IZ PROGRAMA RURALNOG RAZVOJA REPUBLIKE HRVATSKE ZA RAZDOBLJE 2014. - 2020.</a:t>
            </a: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  <a:tabLst>
                <a:tab pos="457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1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rPr>
              <a:t>PODACI O KORISNIKU</a:t>
            </a: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457200" marR="0" lvl="1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rPr>
              <a:t>1.1. Nastanak ideje o osnivanju proizvođačke organizacije</a:t>
            </a: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457200" marR="0" lvl="1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rPr>
              <a:t>1.2. Kronološki opis dosadašnjih aktivnosti od osnivanja do podnošenja zahtjeva za priznavanje u pogledu:</a:t>
            </a: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rPr>
              <a:t>strukture i broja postojećih zaposlenika</a:t>
            </a: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Times New Roman"/>
              <a:cs typeface="Times New Roman"/>
            </a:endParaRP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rPr>
              <a:t>opisa postojeće administrativne opremljenosti i stanja raspoloživog radnog (administrativnog) prostora u kojem djeluje proizvođačka organizacija</a:t>
            </a: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Times New Roman"/>
              <a:cs typeface="Times New Roman"/>
            </a:endParaRP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rPr>
              <a:t>opisa postojeće tehnološke opremljenosti i infrastrukture proizvođačke organizacije (raspoloživa oprema za pripremu proizvoda za tržište, preradu proizvoda te kapaciteti za skladištenje)</a:t>
            </a: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Times New Roman"/>
              <a:cs typeface="Times New Roman"/>
            </a:endParaRP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rPr>
              <a:t>broj članova proizvođačke organizacije i vrijednost utržene proizvodnje </a:t>
            </a: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Times New Roman"/>
              <a:cs typeface="Times New Roman"/>
            </a:endParaRP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rPr>
              <a:t>opis postojećeg stanja u pogledu trženja proizvoda članova proizvođačke organizacije</a:t>
            </a: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Times New Roman"/>
              <a:cs typeface="Times New Roman"/>
            </a:endParaRPr>
          </a:p>
          <a:p>
            <a:pPr marL="457200" marR="0" lvl="1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rPr>
              <a:t>1.3. Sažeti opis dosadašnjeg poslovanja proizvođačke organizacije</a:t>
            </a: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457200" marR="0" lvl="1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rPr>
              <a:t>1.4. Sažeti opis dosadašnjeg poslovanja članova proizvođačke organizacije (uključujući prikaz prosječne godišnje vrijednosti utržene proizvodnje članova proizvođačke organizacije najmanje 3 godine prije ulaska u proizvođačku grupu ili organizaciju)</a:t>
            </a: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900427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</a:t>
            </a: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1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rPr>
              <a:t>2. CILJEVI I PLANIRANE AKTIVNOSTI</a:t>
            </a: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457200" marR="0" lvl="1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rPr>
              <a:t>2.1. Ciljevi proizvođačke organizacije: </a:t>
            </a: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1143000" marR="0" lvl="2" indent="-22860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ymbol"/>
              <a:buChar char=""/>
              <a:tabLst>
                <a:tab pos="1143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prilagodba proizvodnje i proizvoda proizvođačke organizacje zahtjevima tržišta</a:t>
            </a: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1143000" marR="0" lvl="2" indent="-22860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ymbol"/>
              <a:buChar char=""/>
              <a:tabLst>
                <a:tab pos="1143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zajedničko plasiranje proizvoda na tržište uključujući pripremu za prodaju, centralizaciju prodaje i ponude kupcima na veliko</a:t>
            </a: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1143000" marR="0" lvl="2" indent="-22860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ymbol"/>
              <a:buChar char=""/>
              <a:tabLst>
                <a:tab pos="1143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uspostavljanje zajedničkih pravila o proizvodnji, posebno u pogledu količine, kvalitete i dostupnosti plodova</a:t>
            </a: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1143000" marR="0" lvl="2" indent="-22860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ymbol"/>
              <a:buChar char=""/>
              <a:tabLst>
                <a:tab pos="1143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razvoj poslovnih i marketinških vještina te olakšavanje inovativnih procesa</a:t>
            </a: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457200" marR="0" lvl="1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rPr>
              <a:t>2.2. Aktivnosti koje proizvođačka grupa ili organizacija mora provesti </a:t>
            </a: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914400" marR="0" lvl="2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143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2.2.1. poznavanje i prikupljanje podataka o proizvodnji svojih članova</a:t>
            </a: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914400" marR="0" lvl="2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143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2.2.2. sakupljanje, sortiranje, skladištenje i pakiranje proizvodnje svojih članova</a:t>
            </a: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914400" marR="0" lvl="2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143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2..2. 3. komercijalno i računovodstveno upravljanje</a:t>
            </a: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914400" marR="0" lvl="2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143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2.2.4. centralizirano knjigovodstvo i sustav fakturiranja</a:t>
            </a: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 noGrp="1"/>
          </p:cNvSpPr>
          <p:nvPr>
            <p:ph type="body" idx="4294967295"/>
          </p:nvPr>
        </p:nvSpPr>
        <p:spPr>
          <a:xfrm>
            <a:off x="449263" y="765179"/>
            <a:ext cx="8694736" cy="5543549"/>
          </a:xfrm>
        </p:spPr>
        <p:txBody>
          <a:bodyPr/>
          <a:lstStyle/>
          <a:p>
            <a:pPr lvl="0" algn="just"/>
            <a:endParaRPr lang="hr-HR" sz="1000" b="1">
              <a:solidFill>
                <a:srgbClr val="4F6228"/>
              </a:solidFill>
              <a:effectLst>
                <a:outerShdw dist="38096" dir="2700000">
                  <a:srgbClr val="000000"/>
                </a:outerShdw>
              </a:effectLst>
            </a:endParaRPr>
          </a:p>
          <a:p>
            <a:pPr lvl="0"/>
            <a:endParaRPr lang="pl-PL" b="1">
              <a:solidFill>
                <a:srgbClr val="4F6228"/>
              </a:solidFill>
            </a:endParaRPr>
          </a:p>
          <a:p>
            <a:pPr lvl="0"/>
            <a:endParaRPr lang="hr-HR" b="1"/>
          </a:p>
          <a:p>
            <a:pPr lvl="0"/>
            <a:endParaRPr lang="hr-HR"/>
          </a:p>
        </p:txBody>
      </p:sp>
      <p:sp>
        <p:nvSpPr>
          <p:cNvPr id="3" name="Pravokutnik 4"/>
          <p:cNvSpPr/>
          <p:nvPr/>
        </p:nvSpPr>
        <p:spPr>
          <a:xfrm>
            <a:off x="179515" y="692694"/>
            <a:ext cx="8640961" cy="702550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1" i="1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rPr>
              <a:t>SADRŽAJ POSLOVNOG PLANA ZA PROIZVOĐAČKE ORGANIZACIJE KORISNIKE MJERE </a:t>
            </a:r>
            <a:r>
              <a:rPr lang="hr-HR" sz="1100" b="1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rPr>
              <a:t>M09 „</a:t>
            </a:r>
            <a:r>
              <a:rPr lang="hr-HR" sz="1100" b="1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USPOSTAVA PROIZVOĐAČKIH GRUPA I ORGANIZACIJA“</a:t>
            </a:r>
            <a:r>
              <a:rPr lang="hr-HR" sz="1100" b="1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rPr>
              <a:t> IZ PROGRAMA RURALNOG RAZVOJA REPUBLIKE HRVATSKE ZA RAZDOBLJE 2014. - 2020.</a:t>
            </a: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1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rPr>
              <a:t>3. POSLOVANJE </a:t>
            </a: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Times New Roman"/>
              <a:cs typeface="Times New Roman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rPr>
              <a:t>3.1. Opis planiranog poslovanja i aktivnosti proizvođačke organizacije minimalno za petogodišnje razdoblje</a:t>
            </a: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rPr>
              <a:t>opis planirane administrativne opremljenosti i stanje planiranog radnog (administrativnog) prostora proizvođačke organizacije</a:t>
            </a: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Times New Roman"/>
              <a:cs typeface="Times New Roman"/>
            </a:endParaRP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rPr>
              <a:t>opis planirane tehnološke opremljenosti i infrastrukture proizvođačke organizacije (planirana oprema za proizvodnju, pripremu i preradu proizvoda te skladištenje i prodaju)</a:t>
            </a: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Times New Roman"/>
              <a:cs typeface="Times New Roman"/>
            </a:endParaRP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rPr>
              <a:t>planirani broj članova proizvođačke organizacije</a:t>
            </a: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Times New Roman"/>
              <a:cs typeface="Times New Roman"/>
            </a:endParaRP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rPr>
              <a:t>opis planiranog  stanja u pogledu trženja proizvoda članova proizvođačke organizacije</a:t>
            </a: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Times New Roman"/>
              <a:cs typeface="Times New Roman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rPr>
              <a:t>3.2. Opis planiranog poslovanja i aktivnosti proizvođačke organizacije nakon proteka petogodišnjeg razdoblja odobrenog poslovnog plana (pet godina nakon isplate zadnje rate)  </a:t>
            </a: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0" i="0" u="none" strike="noStrike" kern="1200" cap="none" spc="0" baseline="0">
                <a:solidFill>
                  <a:srgbClr val="FF0000"/>
                </a:solidFill>
                <a:uFillTx/>
                <a:latin typeface="Times New Roman"/>
                <a:ea typeface="Times New Roman"/>
                <a:cs typeface="Times New Roman"/>
              </a:rPr>
              <a:t> </a:t>
            </a: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1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rPr>
              <a:t>4. LOKACIJA</a:t>
            </a: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457200" marR="0" lvl="1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rPr>
              <a:t>4.1. Opis zemljopisnog područja djelovanja proizvođačke organizacije </a:t>
            </a: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1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rPr>
              <a:t> 5. ANALIZA TRŽIŠTA</a:t>
            </a: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457200" marR="0" lvl="1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rPr>
              <a:t>5.1. Tržište nabave</a:t>
            </a: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457200" marR="0" lvl="1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rPr>
              <a:t>5.2. Tržište prodaje</a:t>
            </a: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rPr>
              <a:t> </a:t>
            </a:r>
            <a:r>
              <a:rPr lang="hr-HR" sz="1100" b="1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rPr>
              <a:t>6. EKONOMSKO - FINANCIJSKI ELEMENTI POSLOVANJA (u tabličnom obliku po godinama)</a:t>
            </a: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457200" marR="0" lvl="1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rPr>
              <a:t>6.1. Formiranje ukupnog prihoda (asortiman proizvoda, prodajne cijene i količine)</a:t>
            </a: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457200" marR="0" lvl="1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rPr>
              <a:t>6.2. Ulaganja u osnovna sredstva</a:t>
            </a: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457200" marR="0" lvl="1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rPr>
              <a:t>6.3. Ulaganja u obrtna sredstva</a:t>
            </a: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457200" marR="0" lvl="1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rPr>
              <a:t>6.4. Izvori financiranja</a:t>
            </a: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457200" marR="0" lvl="1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rPr>
              <a:t>6.5. Poslovni rashodi</a:t>
            </a:r>
          </a:p>
          <a:p>
            <a:pPr marL="457200" marR="0" lvl="1" indent="0" algn="just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ea typeface="Calibri"/>
              <a:cs typeface="Times New Roman"/>
            </a:endParaRPr>
          </a:p>
          <a:p>
            <a:pPr marL="0" marR="0" lvl="0" indent="0" algn="just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1. </a:t>
            </a:r>
            <a:r>
              <a:rPr lang="vi-VN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Korisnik mora jasno definirati cilj(eve) proizvođačke organizacije (prikaz po godinama), i dati detaljne informacije o načinu na koji će ostvariti barem jedan od navedenih ciljeva (odabrani ciljevi moraju biti ostvareni u periodu do 5 godina od odobrenja poslovnog plana)</a:t>
            </a:r>
          </a:p>
          <a:p>
            <a:pPr marL="0" marR="0" lvl="0" indent="0" algn="just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2. </a:t>
            </a:r>
            <a:r>
              <a:rPr lang="vi-VN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Sve navedene aktivnosti iz točke 2.2. moraju biti provedene (u periodu do 5 godina od odobrenja poslovnog plana; za svaku aktivnost potreban je detaljni prikaz po godinama i obrazloženje na koji način proizvođačka organizacija planira ostvariti određenu aktivnost)</a:t>
            </a:r>
            <a:r>
              <a:rPr lang="hr-HR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 </a:t>
            </a:r>
          </a:p>
          <a:p>
            <a:pPr marL="0" marR="0" lvl="0" indent="0" algn="just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3. </a:t>
            </a:r>
            <a:r>
              <a:rPr lang="vi-VN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za razdoblje od pet godina, s početkom planiranja najranije od mjesečnog razdoblja u kojem se poslovni plan podnosi Ministarstvu na odobravanje</a:t>
            </a:r>
          </a:p>
          <a:p>
            <a:pPr marL="457200" marR="0" lvl="1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ea typeface="Calibri"/>
              <a:cs typeface="Times New Roman"/>
            </a:endParaRPr>
          </a:p>
          <a:p>
            <a:pPr marL="457200" marR="0" lvl="1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ea typeface="Calibri"/>
              <a:cs typeface="Times New Roman"/>
            </a:endParaRPr>
          </a:p>
          <a:p>
            <a:pPr marL="457200" marR="0" lvl="1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ea typeface="Calibri"/>
              <a:cs typeface="Times New Roman"/>
            </a:endParaRPr>
          </a:p>
          <a:p>
            <a:pPr marL="457200" marR="0" lvl="1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ea typeface="Calibri"/>
              <a:cs typeface="Times New Roman"/>
            </a:endParaRPr>
          </a:p>
          <a:p>
            <a:pPr marL="457200" marR="0" lvl="1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1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Times New Roman"/>
              </a:rPr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 noGrp="1"/>
          </p:cNvSpPr>
          <p:nvPr>
            <p:ph type="body" idx="4294967295"/>
          </p:nvPr>
        </p:nvSpPr>
        <p:spPr>
          <a:xfrm>
            <a:off x="449263" y="765179"/>
            <a:ext cx="8694736" cy="5543549"/>
          </a:xfrm>
        </p:spPr>
        <p:txBody>
          <a:bodyPr/>
          <a:lstStyle/>
          <a:p>
            <a:pPr lvl="0" algn="just"/>
            <a:endParaRPr lang="hr-HR" b="1">
              <a:solidFill>
                <a:srgbClr val="4F6228"/>
              </a:solidFill>
              <a:effectLst>
                <a:outerShdw dist="38096" dir="2700000">
                  <a:srgbClr val="000000"/>
                </a:outerShdw>
              </a:effectLst>
            </a:endParaRPr>
          </a:p>
          <a:p>
            <a:pPr lvl="0"/>
            <a:endParaRPr lang="pl-PL" b="1">
              <a:solidFill>
                <a:srgbClr val="4F6228"/>
              </a:solidFill>
            </a:endParaRPr>
          </a:p>
          <a:p>
            <a:pPr lvl="0"/>
            <a:endParaRPr lang="hr-HR" b="1"/>
          </a:p>
          <a:p>
            <a:pPr lvl="0"/>
            <a:endParaRPr lang="hr-HR"/>
          </a:p>
        </p:txBody>
      </p:sp>
      <p:sp>
        <p:nvSpPr>
          <p:cNvPr id="3" name="Subtitle 1"/>
          <p:cNvSpPr txBox="1"/>
          <p:nvPr/>
        </p:nvSpPr>
        <p:spPr>
          <a:xfrm>
            <a:off x="107506" y="404667"/>
            <a:ext cx="8640961" cy="62646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1" indent="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600" b="1" i="0" u="none" strike="noStrike" kern="1200" cap="none" spc="0" baseline="0">
                <a:solidFill>
                  <a:srgbClr val="4F6228"/>
                </a:solidFill>
                <a:uFillTx/>
                <a:latin typeface="Times New Roman"/>
                <a:cs typeface="Times New Roman" pitchFamily="18"/>
              </a:rPr>
              <a:t>	</a:t>
            </a:r>
          </a:p>
          <a:p>
            <a:pPr marL="0" marR="0" lvl="1" indent="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1" i="0" u="none" strike="noStrike" kern="0" cap="none" spc="0" baseline="0">
              <a:solidFill>
                <a:srgbClr val="4F6228"/>
              </a:solidFill>
              <a:uFillTx/>
              <a:latin typeface="Times New Roman"/>
              <a:cs typeface="Times New Roman" pitchFamily="18"/>
            </a:endParaRPr>
          </a:p>
          <a:p>
            <a:pPr marL="0" marR="0" lvl="1" indent="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600" b="1" i="0" u="none" strike="noStrike" kern="1200" cap="none" spc="0" baseline="0">
              <a:solidFill>
                <a:srgbClr val="4F6228"/>
              </a:solidFill>
              <a:uFillTx/>
              <a:latin typeface="Times New Roman"/>
              <a:cs typeface="Times New Roman" pitchFamily="18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600" b="1" i="0" u="none" strike="noStrike" kern="0" cap="none" spc="0" baseline="0">
                <a:solidFill>
                  <a:srgbClr val="4F6228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imes New Roman" pitchFamily="18"/>
                <a:cs typeface="Times New Roman" pitchFamily="18"/>
              </a:rPr>
              <a:t>Kriteriji odabira </a:t>
            </a:r>
          </a:p>
          <a:p>
            <a:pPr marL="0" marR="0" lvl="1" indent="0" algn="l" defTabSz="914400" rtl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cs typeface="Times New Roman" pitchFamily="18"/>
            </a:endParaRPr>
          </a:p>
          <a:p>
            <a:pPr marL="342900" marR="0" lvl="0" indent="-342900" algn="l" defTabSz="914400" rtl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>
                <a:tab pos="457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4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cs typeface="Times New Roman" pitchFamily="18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53187"/>
            <a:ext cx="8229600" cy="3706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PRR SINJ 1007201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PRR%20SINJ%2010072015</Template>
  <TotalTime>581</TotalTime>
  <Words>959</Words>
  <Application>Microsoft Office PowerPoint</Application>
  <PresentationFormat>Prikaz na zaslonu (4:3)</PresentationFormat>
  <Paragraphs>184</Paragraphs>
  <Slides>13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PRR SINJ 10072015</vt:lpstr>
      <vt:lpstr>PROGRAM RURALNOG RAZVOJA REPUBLIKE HRVATSKE ZA RAZDOBLJE 2014. - 2020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RURALNOG RAZVOJA REPUBLIKE HRVATSKE ZA RAZDOBLJE 2014. - 2020</dc:title>
  <dc:creator>T.P.</dc:creator>
  <cp:lastModifiedBy>Tomislav Petrović</cp:lastModifiedBy>
  <cp:revision>18</cp:revision>
  <cp:lastPrinted>2016-10-26T09:34:22Z</cp:lastPrinted>
  <dcterms:created xsi:type="dcterms:W3CDTF">2015-12-12T19:35:46Z</dcterms:created>
  <dcterms:modified xsi:type="dcterms:W3CDTF">2016-10-28T09:19:14Z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0x0101001804E1E532B3A14DA0FF91F4DEF707C9</vt:lpwstr>
  </property>
</Properties>
</file>